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91" r:id="rId11"/>
    <p:sldId id="269" r:id="rId12"/>
    <p:sldId id="268" r:id="rId13"/>
    <p:sldId id="266" r:id="rId14"/>
    <p:sldId id="267" r:id="rId15"/>
    <p:sldId id="264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3" r:id="rId31"/>
    <p:sldId id="288" r:id="rId32"/>
    <p:sldId id="286" r:id="rId33"/>
    <p:sldId id="292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26" autoAdjust="0"/>
  </p:normalViewPr>
  <p:slideViewPr>
    <p:cSldViewPr snapToGrid="0">
      <p:cViewPr>
        <p:scale>
          <a:sx n="75" d="100"/>
          <a:sy n="75" d="100"/>
        </p:scale>
        <p:origin x="946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600DEA-69FC-4CC1-8131-4134A1FAEFD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801F91-5A97-4702-95CD-F6E3C77E056E}">
      <dgm:prSet phldrT="[Text]"/>
      <dgm:spPr/>
      <dgm:t>
        <a:bodyPr/>
        <a:lstStyle/>
        <a:p>
          <a:r>
            <a:rPr lang="en-US" dirty="0"/>
            <a:t>Read bytes</a:t>
          </a:r>
        </a:p>
      </dgm:t>
    </dgm:pt>
    <dgm:pt modelId="{6B68E74D-A4D0-4DD0-9B13-63F6E8C2F3D8}" type="parTrans" cxnId="{09E37990-32FA-40A9-BE2E-5E30E68C6E3E}">
      <dgm:prSet/>
      <dgm:spPr/>
      <dgm:t>
        <a:bodyPr/>
        <a:lstStyle/>
        <a:p>
          <a:endParaRPr lang="en-US"/>
        </a:p>
      </dgm:t>
    </dgm:pt>
    <dgm:pt modelId="{3AB4BB85-D31C-44EB-8A0C-9DB99E398BAC}" type="sibTrans" cxnId="{09E37990-32FA-40A9-BE2E-5E30E68C6E3E}">
      <dgm:prSet/>
      <dgm:spPr/>
      <dgm:t>
        <a:bodyPr/>
        <a:lstStyle/>
        <a:p>
          <a:endParaRPr lang="en-US"/>
        </a:p>
      </dgm:t>
    </dgm:pt>
    <dgm:pt modelId="{F12676A5-7FD6-4FD7-9BD9-B2577588F966}">
      <dgm:prSet phldrT="[Text]"/>
      <dgm:spPr/>
      <dgm:t>
        <a:bodyPr/>
        <a:lstStyle/>
        <a:p>
          <a:r>
            <a:rPr lang="en-US" dirty="0"/>
            <a:t>Decode a frame</a:t>
          </a:r>
        </a:p>
      </dgm:t>
    </dgm:pt>
    <dgm:pt modelId="{2278D0E5-6745-4932-B178-115EA81DD9E1}" type="parTrans" cxnId="{E8C98041-C231-43A1-B4E9-0F2866A81E49}">
      <dgm:prSet/>
      <dgm:spPr/>
      <dgm:t>
        <a:bodyPr/>
        <a:lstStyle/>
        <a:p>
          <a:endParaRPr lang="en-US"/>
        </a:p>
      </dgm:t>
    </dgm:pt>
    <dgm:pt modelId="{F6496FCD-BEF8-4188-9490-CFF817B83191}" type="sibTrans" cxnId="{E8C98041-C231-43A1-B4E9-0F2866A81E49}">
      <dgm:prSet/>
      <dgm:spPr/>
      <dgm:t>
        <a:bodyPr/>
        <a:lstStyle/>
        <a:p>
          <a:endParaRPr lang="en-US"/>
        </a:p>
      </dgm:t>
    </dgm:pt>
    <dgm:pt modelId="{D1C54DF6-2599-4678-AF52-C7D0A85CCD3F}">
      <dgm:prSet phldrT="[Text]"/>
      <dgm:spPr/>
      <dgm:t>
        <a:bodyPr/>
        <a:lstStyle/>
        <a:p>
          <a:r>
            <a:rPr lang="en-US" dirty="0"/>
            <a:t>Project on a sphere</a:t>
          </a:r>
        </a:p>
      </dgm:t>
    </dgm:pt>
    <dgm:pt modelId="{BC6B7F09-291E-4046-96E9-2D93317C8372}" type="parTrans" cxnId="{6068B64D-F872-452A-8076-7B2E6127F463}">
      <dgm:prSet/>
      <dgm:spPr/>
      <dgm:t>
        <a:bodyPr/>
        <a:lstStyle/>
        <a:p>
          <a:endParaRPr lang="en-US"/>
        </a:p>
      </dgm:t>
    </dgm:pt>
    <dgm:pt modelId="{6D3DD217-BDBC-4A28-8E36-3C4B29D80822}" type="sibTrans" cxnId="{6068B64D-F872-452A-8076-7B2E6127F463}">
      <dgm:prSet/>
      <dgm:spPr/>
      <dgm:t>
        <a:bodyPr/>
        <a:lstStyle/>
        <a:p>
          <a:endParaRPr lang="en-US"/>
        </a:p>
      </dgm:t>
    </dgm:pt>
    <dgm:pt modelId="{D82F2265-00C6-4144-B4C8-7902FC8B8FAD}">
      <dgm:prSet phldrT="[Text]"/>
      <dgm:spPr/>
      <dgm:t>
        <a:bodyPr/>
        <a:lstStyle/>
        <a:p>
          <a:r>
            <a:rPr lang="en-US" dirty="0"/>
            <a:t>Submit to headset</a:t>
          </a:r>
        </a:p>
      </dgm:t>
    </dgm:pt>
    <dgm:pt modelId="{17B05980-EC7D-44B7-B34E-AD7D98BFAA4E}" type="parTrans" cxnId="{DE50A927-CCC5-475D-B341-F73CCBF62A21}">
      <dgm:prSet/>
      <dgm:spPr/>
      <dgm:t>
        <a:bodyPr/>
        <a:lstStyle/>
        <a:p>
          <a:endParaRPr lang="en-US"/>
        </a:p>
      </dgm:t>
    </dgm:pt>
    <dgm:pt modelId="{40291879-98B7-4FA8-B45B-12424F2F65AB}" type="sibTrans" cxnId="{DE50A927-CCC5-475D-B341-F73CCBF62A21}">
      <dgm:prSet/>
      <dgm:spPr/>
      <dgm:t>
        <a:bodyPr/>
        <a:lstStyle/>
        <a:p>
          <a:endParaRPr lang="en-US"/>
        </a:p>
      </dgm:t>
    </dgm:pt>
    <dgm:pt modelId="{6C6552AF-653D-4778-89AC-9E5A65867518}" type="pres">
      <dgm:prSet presAssocID="{F8600DEA-69FC-4CC1-8131-4134A1FAEFD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CFDA97-5364-459C-9DA3-F4567A7F375F}" type="pres">
      <dgm:prSet presAssocID="{36801F91-5A97-4702-95CD-F6E3C77E056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6E7EB-2A66-49D4-9247-C46B7031A78A}" type="pres">
      <dgm:prSet presAssocID="{36801F91-5A97-4702-95CD-F6E3C77E056E}" presName="spNode" presStyleCnt="0"/>
      <dgm:spPr/>
    </dgm:pt>
    <dgm:pt modelId="{F6CD66DF-5B44-4EEA-8F03-54C94EDA26D2}" type="pres">
      <dgm:prSet presAssocID="{3AB4BB85-D31C-44EB-8A0C-9DB99E398BAC}" presName="sibTrans" presStyleLbl="sibTrans1D1" presStyleIdx="0" presStyleCnt="4"/>
      <dgm:spPr/>
      <dgm:t>
        <a:bodyPr/>
        <a:lstStyle/>
        <a:p>
          <a:endParaRPr lang="en-US"/>
        </a:p>
      </dgm:t>
    </dgm:pt>
    <dgm:pt modelId="{8F7CB871-B9BD-468C-BA0F-CE7968E4DB39}" type="pres">
      <dgm:prSet presAssocID="{F12676A5-7FD6-4FD7-9BD9-B2577588F96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132C6-8F6E-4054-A458-0743C90BC3F0}" type="pres">
      <dgm:prSet presAssocID="{F12676A5-7FD6-4FD7-9BD9-B2577588F966}" presName="spNode" presStyleCnt="0"/>
      <dgm:spPr/>
    </dgm:pt>
    <dgm:pt modelId="{917C0935-5B7E-40B5-BD16-42FECFBB4F13}" type="pres">
      <dgm:prSet presAssocID="{F6496FCD-BEF8-4188-9490-CFF817B8319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0F3F1F23-DF91-41FA-9FEE-6850F04B97B4}" type="pres">
      <dgm:prSet presAssocID="{D1C54DF6-2599-4678-AF52-C7D0A85CCD3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F688D-BFD5-480E-AE07-963C88F77944}" type="pres">
      <dgm:prSet presAssocID="{D1C54DF6-2599-4678-AF52-C7D0A85CCD3F}" presName="spNode" presStyleCnt="0"/>
      <dgm:spPr/>
    </dgm:pt>
    <dgm:pt modelId="{75B65AD9-B4F8-475E-90AA-7C33B65E2B2B}" type="pres">
      <dgm:prSet presAssocID="{6D3DD217-BDBC-4A28-8E36-3C4B29D8082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A385CA31-F5EA-4CF4-876F-422BF13B610B}" type="pres">
      <dgm:prSet presAssocID="{D82F2265-00C6-4144-B4C8-7902FC8B8FA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3E7384-3032-4CAB-9655-141757392FD1}" type="pres">
      <dgm:prSet presAssocID="{D82F2265-00C6-4144-B4C8-7902FC8B8FAD}" presName="spNode" presStyleCnt="0"/>
      <dgm:spPr/>
    </dgm:pt>
    <dgm:pt modelId="{3912E6D1-548B-4CEF-831A-8A2602F25930}" type="pres">
      <dgm:prSet presAssocID="{40291879-98B7-4FA8-B45B-12424F2F65A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5191BF98-23AC-4D1A-9987-CC5C43537F06}" type="presOf" srcId="{36801F91-5A97-4702-95CD-F6E3C77E056E}" destId="{13CFDA97-5364-459C-9DA3-F4567A7F375F}" srcOrd="0" destOrd="0" presId="urn:microsoft.com/office/officeart/2005/8/layout/cycle5"/>
    <dgm:cxn modelId="{E8C98041-C231-43A1-B4E9-0F2866A81E49}" srcId="{F8600DEA-69FC-4CC1-8131-4134A1FAEFD0}" destId="{F12676A5-7FD6-4FD7-9BD9-B2577588F966}" srcOrd="1" destOrd="0" parTransId="{2278D0E5-6745-4932-B178-115EA81DD9E1}" sibTransId="{F6496FCD-BEF8-4188-9490-CFF817B83191}"/>
    <dgm:cxn modelId="{B0816873-D9AC-4CB3-AC76-C1E23788DB41}" type="presOf" srcId="{D82F2265-00C6-4144-B4C8-7902FC8B8FAD}" destId="{A385CA31-F5EA-4CF4-876F-422BF13B610B}" srcOrd="0" destOrd="0" presId="urn:microsoft.com/office/officeart/2005/8/layout/cycle5"/>
    <dgm:cxn modelId="{6068B64D-F872-452A-8076-7B2E6127F463}" srcId="{F8600DEA-69FC-4CC1-8131-4134A1FAEFD0}" destId="{D1C54DF6-2599-4678-AF52-C7D0A85CCD3F}" srcOrd="2" destOrd="0" parTransId="{BC6B7F09-291E-4046-96E9-2D93317C8372}" sibTransId="{6D3DD217-BDBC-4A28-8E36-3C4B29D80822}"/>
    <dgm:cxn modelId="{09E37990-32FA-40A9-BE2E-5E30E68C6E3E}" srcId="{F8600DEA-69FC-4CC1-8131-4134A1FAEFD0}" destId="{36801F91-5A97-4702-95CD-F6E3C77E056E}" srcOrd="0" destOrd="0" parTransId="{6B68E74D-A4D0-4DD0-9B13-63F6E8C2F3D8}" sibTransId="{3AB4BB85-D31C-44EB-8A0C-9DB99E398BAC}"/>
    <dgm:cxn modelId="{DE50A927-CCC5-475D-B341-F73CCBF62A21}" srcId="{F8600DEA-69FC-4CC1-8131-4134A1FAEFD0}" destId="{D82F2265-00C6-4144-B4C8-7902FC8B8FAD}" srcOrd="3" destOrd="0" parTransId="{17B05980-EC7D-44B7-B34E-AD7D98BFAA4E}" sibTransId="{40291879-98B7-4FA8-B45B-12424F2F65AB}"/>
    <dgm:cxn modelId="{360ACBF7-24F1-49FD-BBF8-8E8F30968545}" type="presOf" srcId="{6D3DD217-BDBC-4A28-8E36-3C4B29D80822}" destId="{75B65AD9-B4F8-475E-90AA-7C33B65E2B2B}" srcOrd="0" destOrd="0" presId="urn:microsoft.com/office/officeart/2005/8/layout/cycle5"/>
    <dgm:cxn modelId="{6C53FAE4-B703-487E-B9F5-EE12B8F919CF}" type="presOf" srcId="{F6496FCD-BEF8-4188-9490-CFF817B83191}" destId="{917C0935-5B7E-40B5-BD16-42FECFBB4F13}" srcOrd="0" destOrd="0" presId="urn:microsoft.com/office/officeart/2005/8/layout/cycle5"/>
    <dgm:cxn modelId="{39244BDA-DDC0-4202-9BF6-0CF581739648}" type="presOf" srcId="{3AB4BB85-D31C-44EB-8A0C-9DB99E398BAC}" destId="{F6CD66DF-5B44-4EEA-8F03-54C94EDA26D2}" srcOrd="0" destOrd="0" presId="urn:microsoft.com/office/officeart/2005/8/layout/cycle5"/>
    <dgm:cxn modelId="{A1F68345-80EC-4EF4-9F36-97ED08858058}" type="presOf" srcId="{40291879-98B7-4FA8-B45B-12424F2F65AB}" destId="{3912E6D1-548B-4CEF-831A-8A2602F25930}" srcOrd="0" destOrd="0" presId="urn:microsoft.com/office/officeart/2005/8/layout/cycle5"/>
    <dgm:cxn modelId="{6390FAB4-B21A-4842-9D78-1ABCFF392B60}" type="presOf" srcId="{D1C54DF6-2599-4678-AF52-C7D0A85CCD3F}" destId="{0F3F1F23-DF91-41FA-9FEE-6850F04B97B4}" srcOrd="0" destOrd="0" presId="urn:microsoft.com/office/officeart/2005/8/layout/cycle5"/>
    <dgm:cxn modelId="{79F5B6D2-AB20-4C0D-AF5C-76A5E6F2D3ED}" type="presOf" srcId="{F8600DEA-69FC-4CC1-8131-4134A1FAEFD0}" destId="{6C6552AF-653D-4778-89AC-9E5A65867518}" srcOrd="0" destOrd="0" presId="urn:microsoft.com/office/officeart/2005/8/layout/cycle5"/>
    <dgm:cxn modelId="{D9EFD375-322C-47A4-AB12-BBB7E6F2729E}" type="presOf" srcId="{F12676A5-7FD6-4FD7-9BD9-B2577588F966}" destId="{8F7CB871-B9BD-468C-BA0F-CE7968E4DB39}" srcOrd="0" destOrd="0" presId="urn:microsoft.com/office/officeart/2005/8/layout/cycle5"/>
    <dgm:cxn modelId="{A87CF083-B266-481E-B26C-F70E79F8EB7A}" type="presParOf" srcId="{6C6552AF-653D-4778-89AC-9E5A65867518}" destId="{13CFDA97-5364-459C-9DA3-F4567A7F375F}" srcOrd="0" destOrd="0" presId="urn:microsoft.com/office/officeart/2005/8/layout/cycle5"/>
    <dgm:cxn modelId="{3E9C8997-FC89-4E89-B4AF-21CD5922B1E0}" type="presParOf" srcId="{6C6552AF-653D-4778-89AC-9E5A65867518}" destId="{9346E7EB-2A66-49D4-9247-C46B7031A78A}" srcOrd="1" destOrd="0" presId="urn:microsoft.com/office/officeart/2005/8/layout/cycle5"/>
    <dgm:cxn modelId="{8681A667-117C-41E7-8EA4-B4A1B90DDD01}" type="presParOf" srcId="{6C6552AF-653D-4778-89AC-9E5A65867518}" destId="{F6CD66DF-5B44-4EEA-8F03-54C94EDA26D2}" srcOrd="2" destOrd="0" presId="urn:microsoft.com/office/officeart/2005/8/layout/cycle5"/>
    <dgm:cxn modelId="{DAE5DBCA-5EDE-48C1-B8B2-41CCFCB1A56F}" type="presParOf" srcId="{6C6552AF-653D-4778-89AC-9E5A65867518}" destId="{8F7CB871-B9BD-468C-BA0F-CE7968E4DB39}" srcOrd="3" destOrd="0" presId="urn:microsoft.com/office/officeart/2005/8/layout/cycle5"/>
    <dgm:cxn modelId="{8F60F04F-84D1-4C4B-9492-DE658E01B496}" type="presParOf" srcId="{6C6552AF-653D-4778-89AC-9E5A65867518}" destId="{C26132C6-8F6E-4054-A458-0743C90BC3F0}" srcOrd="4" destOrd="0" presId="urn:microsoft.com/office/officeart/2005/8/layout/cycle5"/>
    <dgm:cxn modelId="{2982E6E4-8388-455A-8FE2-EDC832749099}" type="presParOf" srcId="{6C6552AF-653D-4778-89AC-9E5A65867518}" destId="{917C0935-5B7E-40B5-BD16-42FECFBB4F13}" srcOrd="5" destOrd="0" presId="urn:microsoft.com/office/officeart/2005/8/layout/cycle5"/>
    <dgm:cxn modelId="{098EFC09-710E-494A-928F-C16737A82A39}" type="presParOf" srcId="{6C6552AF-653D-4778-89AC-9E5A65867518}" destId="{0F3F1F23-DF91-41FA-9FEE-6850F04B97B4}" srcOrd="6" destOrd="0" presId="urn:microsoft.com/office/officeart/2005/8/layout/cycle5"/>
    <dgm:cxn modelId="{FCE1DB82-A0AE-4FBA-B620-C534F4C400E5}" type="presParOf" srcId="{6C6552AF-653D-4778-89AC-9E5A65867518}" destId="{1BBF688D-BFD5-480E-AE07-963C88F77944}" srcOrd="7" destOrd="0" presId="urn:microsoft.com/office/officeart/2005/8/layout/cycle5"/>
    <dgm:cxn modelId="{048C89A2-95D9-4D50-B3BE-DFBC6D8EAEC7}" type="presParOf" srcId="{6C6552AF-653D-4778-89AC-9E5A65867518}" destId="{75B65AD9-B4F8-475E-90AA-7C33B65E2B2B}" srcOrd="8" destOrd="0" presId="urn:microsoft.com/office/officeart/2005/8/layout/cycle5"/>
    <dgm:cxn modelId="{E771468E-3B62-41CB-BBD8-7C5AF68EF67E}" type="presParOf" srcId="{6C6552AF-653D-4778-89AC-9E5A65867518}" destId="{A385CA31-F5EA-4CF4-876F-422BF13B610B}" srcOrd="9" destOrd="0" presId="urn:microsoft.com/office/officeart/2005/8/layout/cycle5"/>
    <dgm:cxn modelId="{FCC6416C-34C4-4BE3-956D-F74AFCF19F9A}" type="presParOf" srcId="{6C6552AF-653D-4778-89AC-9E5A65867518}" destId="{D33E7384-3032-4CAB-9655-141757392FD1}" srcOrd="10" destOrd="0" presId="urn:microsoft.com/office/officeart/2005/8/layout/cycle5"/>
    <dgm:cxn modelId="{0A685F47-25FC-4AC8-893D-6C462CAC1D15}" type="presParOf" srcId="{6C6552AF-653D-4778-89AC-9E5A65867518}" destId="{3912E6D1-548B-4CEF-831A-8A2602F25930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86D501-C569-4B5D-977D-88BA3B13CDB1}" type="doc">
      <dgm:prSet loTypeId="urn:microsoft.com/office/officeart/2005/8/layout/cycle3" loCatId="cycle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12CF56FC-45BA-47E7-A8B3-078D2DD33056}">
      <dgm:prSet phldrT="[Text]" custT="1"/>
      <dgm:spPr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n-US" sz="1400" kern="1200" dirty="0"/>
            <a:t>Clear Buffers</a:t>
          </a:r>
        </a:p>
        <a:p>
          <a:r>
            <a:rPr lang="en-US" sz="1400" kern="1200" dirty="0">
              <a:solidFill>
                <a:srgbClr val="FFFFFF"/>
              </a:solidFill>
              <a:latin typeface="Century Schoolbook" panose="02040604050505020304"/>
              <a:ea typeface="+mn-ea"/>
              <a:cs typeface="+mn-cs"/>
            </a:rPr>
            <a:t>3-10</a:t>
          </a:r>
          <a:r>
            <a:rPr lang="en-US" sz="1400" kern="1200" dirty="0"/>
            <a:t> %</a:t>
          </a:r>
        </a:p>
      </dgm:t>
    </dgm:pt>
    <dgm:pt modelId="{DE926ADF-82D0-4E34-9D9C-5AC9CBAABC0E}" type="parTrans" cxnId="{8E6AE5EE-26AF-4630-A017-86C5385EF252}">
      <dgm:prSet/>
      <dgm:spPr/>
      <dgm:t>
        <a:bodyPr/>
        <a:lstStyle/>
        <a:p>
          <a:endParaRPr lang="en-US"/>
        </a:p>
      </dgm:t>
    </dgm:pt>
    <dgm:pt modelId="{C481E796-ECFD-43F1-A737-0A8CFEAD46BD}" type="sibTrans" cxnId="{8E6AE5EE-26AF-4630-A017-86C5385EF252}">
      <dgm:prSet/>
      <dgm:spPr/>
      <dgm:t>
        <a:bodyPr/>
        <a:lstStyle/>
        <a:p>
          <a:endParaRPr lang="en-US"/>
        </a:p>
      </dgm:t>
    </dgm:pt>
    <dgm:pt modelId="{DDAA8FDA-071A-4FCC-8224-A016115127FE}">
      <dgm:prSet phldrT="[Text]"/>
      <dgm:spPr/>
      <dgm:t>
        <a:bodyPr/>
        <a:lstStyle/>
        <a:p>
          <a:r>
            <a:rPr lang="en-US" dirty="0"/>
            <a:t>Draw</a:t>
          </a:r>
        </a:p>
        <a:p>
          <a:r>
            <a:rPr lang="en-US" dirty="0"/>
            <a:t>3-10 %</a:t>
          </a:r>
        </a:p>
      </dgm:t>
    </dgm:pt>
    <dgm:pt modelId="{1045CFDE-6FF0-47E1-B3D1-2942168B1295}" type="parTrans" cxnId="{B75330EB-A161-43EE-B65C-A8EC9B53AC1B}">
      <dgm:prSet/>
      <dgm:spPr/>
      <dgm:t>
        <a:bodyPr/>
        <a:lstStyle/>
        <a:p>
          <a:endParaRPr lang="en-US"/>
        </a:p>
      </dgm:t>
    </dgm:pt>
    <dgm:pt modelId="{D9122817-F51D-4DEC-9ABE-43B1200E6EFE}" type="sibTrans" cxnId="{B75330EB-A161-43EE-B65C-A8EC9B53AC1B}">
      <dgm:prSet/>
      <dgm:spPr/>
      <dgm:t>
        <a:bodyPr/>
        <a:lstStyle/>
        <a:p>
          <a:endParaRPr lang="en-US"/>
        </a:p>
      </dgm:t>
    </dgm:pt>
    <dgm:pt modelId="{EF69EDCD-DAE8-40E1-A327-4EB17A8975A6}">
      <dgm:prSet phldrT="[Text]" custT="1"/>
      <dgm:spPr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n-US" sz="1400" kern="1200" dirty="0"/>
            <a:t>Clear Buffers</a:t>
          </a:r>
        </a:p>
        <a:p>
          <a:r>
            <a:rPr lang="en-US" sz="1400" kern="1200" dirty="0">
              <a:solidFill>
                <a:srgbClr val="FFFFFF"/>
              </a:solidFill>
              <a:latin typeface="Century Schoolbook" panose="02040604050505020304"/>
              <a:ea typeface="+mn-ea"/>
              <a:cs typeface="+mn-cs"/>
            </a:rPr>
            <a:t>3-10</a:t>
          </a:r>
          <a:r>
            <a:rPr lang="en-US" sz="1400" kern="1200" dirty="0"/>
            <a:t> %</a:t>
          </a:r>
        </a:p>
      </dgm:t>
    </dgm:pt>
    <dgm:pt modelId="{E03FEC16-E8A3-4CF1-B03B-F1D44EE9C94D}" type="parTrans" cxnId="{92CC06C3-6DA7-4E56-9623-02D9E59097E3}">
      <dgm:prSet/>
      <dgm:spPr/>
      <dgm:t>
        <a:bodyPr/>
        <a:lstStyle/>
        <a:p>
          <a:endParaRPr lang="en-US"/>
        </a:p>
      </dgm:t>
    </dgm:pt>
    <dgm:pt modelId="{82066D9F-F900-4248-AABA-5AA10448BB86}" type="sibTrans" cxnId="{92CC06C3-6DA7-4E56-9623-02D9E59097E3}">
      <dgm:prSet/>
      <dgm:spPr/>
      <dgm:t>
        <a:bodyPr/>
        <a:lstStyle/>
        <a:p>
          <a:endParaRPr lang="en-US"/>
        </a:p>
      </dgm:t>
    </dgm:pt>
    <dgm:pt modelId="{76B996C0-589F-495D-8D24-3294E3A812A1}">
      <dgm:prSet phldrT="[Text]" custT="1"/>
      <dgm:spPr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53340" tIns="53340" rIns="53340" bIns="53340" numCol="1" spcCol="1270" anchor="ctr" anchorCtr="0"/>
        <a:lstStyle/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Draw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3-10 %</a:t>
          </a:r>
        </a:p>
      </dgm:t>
    </dgm:pt>
    <dgm:pt modelId="{F72E51B0-F50C-4228-87A0-D2B5606D5842}" type="parTrans" cxnId="{FE9ADC6A-3BAA-4987-B425-65A331DB68C0}">
      <dgm:prSet/>
      <dgm:spPr/>
      <dgm:t>
        <a:bodyPr/>
        <a:lstStyle/>
        <a:p>
          <a:endParaRPr lang="en-US"/>
        </a:p>
      </dgm:t>
    </dgm:pt>
    <dgm:pt modelId="{D4A44676-A026-4480-B0BA-3259A6EDFF86}" type="sibTrans" cxnId="{FE9ADC6A-3BAA-4987-B425-65A331DB68C0}">
      <dgm:prSet/>
      <dgm:spPr/>
      <dgm:t>
        <a:bodyPr/>
        <a:lstStyle/>
        <a:p>
          <a:endParaRPr lang="en-US"/>
        </a:p>
      </dgm:t>
    </dgm:pt>
    <dgm:pt modelId="{96CD630D-0263-468D-B5D8-44EB48E8F4AE}">
      <dgm:prSet phldrT="[Text]" custT="1"/>
      <dgm:spPr>
        <a:solidFill>
          <a:srgbClr val="8D6374">
            <a:shade val="5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0"/>
              <a:satOff val="0"/>
              <a:lumOff val="0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38100" tIns="38100" rIns="38100" bIns="38100" numCol="1" spcCol="1270" anchor="ctr" anchorCtr="0"/>
        <a:lstStyle/>
        <a:p>
          <a:r>
            <a:rPr lang="en-US" sz="1400" kern="1200" dirty="0">
              <a:latin typeface="+mn-lt"/>
            </a:rPr>
            <a:t>Runtime</a:t>
          </a:r>
        </a:p>
        <a:p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58-85</a:t>
          </a:r>
          <a:r>
            <a:rPr lang="en-US" sz="1400" kern="1200" dirty="0">
              <a:latin typeface="+mn-lt"/>
            </a:rPr>
            <a:t> %</a:t>
          </a:r>
        </a:p>
      </dgm:t>
    </dgm:pt>
    <dgm:pt modelId="{2109506A-BA67-4A90-9EAE-C55CFEAAA3A8}" type="parTrans" cxnId="{58638296-B3A8-411F-9583-0CB0FEABF67E}">
      <dgm:prSet/>
      <dgm:spPr/>
      <dgm:t>
        <a:bodyPr/>
        <a:lstStyle/>
        <a:p>
          <a:endParaRPr lang="en-US"/>
        </a:p>
      </dgm:t>
    </dgm:pt>
    <dgm:pt modelId="{302EEE07-2326-43A4-963F-23CC4507AC3C}" type="sibTrans" cxnId="{58638296-B3A8-411F-9583-0CB0FEABF67E}">
      <dgm:prSet/>
      <dgm:spPr/>
      <dgm:t>
        <a:bodyPr/>
        <a:lstStyle/>
        <a:p>
          <a:endParaRPr lang="en-US"/>
        </a:p>
      </dgm:t>
    </dgm:pt>
    <dgm:pt modelId="{226C6B0D-FC4B-423B-BE6D-7A7341B9A4A6}">
      <dgm:prSet phldrT="[Text]"/>
      <dgm:spPr>
        <a:solidFill>
          <a:srgbClr val="8D6374">
            <a:shade val="50000"/>
            <a:hueOff val="132403"/>
            <a:satOff val="-6573"/>
            <a:lumOff val="3710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132403"/>
              <a:satOff val="-6573"/>
              <a:lumOff val="37100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dirty="0"/>
            <a:t>Copy Resource</a:t>
          </a:r>
          <a:br>
            <a:rPr lang="en-US" dirty="0"/>
          </a:br>
          <a:r>
            <a:rPr lang="en-US" dirty="0"/>
            <a:t>~2 %</a:t>
          </a:r>
        </a:p>
      </dgm:t>
    </dgm:pt>
    <dgm:pt modelId="{C9396678-C1B1-4A70-A596-A80B627A3D72}" type="parTrans" cxnId="{CD6DC10B-965C-4842-88EE-ED4F9968197F}">
      <dgm:prSet/>
      <dgm:spPr/>
      <dgm:t>
        <a:bodyPr/>
        <a:lstStyle/>
        <a:p>
          <a:endParaRPr lang="en-US"/>
        </a:p>
      </dgm:t>
    </dgm:pt>
    <dgm:pt modelId="{C4331542-2CF0-46D8-B7E9-93E61BCA4617}" type="sibTrans" cxnId="{CD6DC10B-965C-4842-88EE-ED4F9968197F}">
      <dgm:prSet/>
      <dgm:spPr/>
      <dgm:t>
        <a:bodyPr/>
        <a:lstStyle/>
        <a:p>
          <a:endParaRPr lang="en-US"/>
        </a:p>
      </dgm:t>
    </dgm:pt>
    <dgm:pt modelId="{10113E0C-BA15-4F6D-A9E2-FE4C8DDA5DE0}">
      <dgm:prSet phldrT="[Text]" custT="1"/>
      <dgm:spPr>
        <a:solidFill>
          <a:srgbClr val="8D6374">
            <a:shade val="50000"/>
            <a:hueOff val="132403"/>
            <a:satOff val="-6573"/>
            <a:lumOff val="3710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132403"/>
              <a:satOff val="-6573"/>
              <a:lumOff val="37100"/>
              <a:alphaOff val="0"/>
              <a:shade val="35000"/>
              <a:satMod val="130000"/>
            </a:srgbClr>
          </a:contourClr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Present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&lt; 0.1 %</a:t>
          </a:r>
        </a:p>
      </dgm:t>
    </dgm:pt>
    <dgm:pt modelId="{EE7AFABD-1036-44CD-8743-52632E6955B1}" type="parTrans" cxnId="{D3F0CD6E-60A2-4461-B4E0-C3757CE273A4}">
      <dgm:prSet/>
      <dgm:spPr/>
      <dgm:t>
        <a:bodyPr/>
        <a:lstStyle/>
        <a:p>
          <a:endParaRPr lang="en-US"/>
        </a:p>
      </dgm:t>
    </dgm:pt>
    <dgm:pt modelId="{09E2B085-37FA-45F4-A87F-5B9D1D8A5806}" type="sibTrans" cxnId="{D3F0CD6E-60A2-4461-B4E0-C3757CE273A4}">
      <dgm:prSet/>
      <dgm:spPr/>
      <dgm:t>
        <a:bodyPr/>
        <a:lstStyle/>
        <a:p>
          <a:endParaRPr lang="en-US"/>
        </a:p>
      </dgm:t>
    </dgm:pt>
    <dgm:pt modelId="{8F081FF1-4F34-4AF4-96C3-69366CEC1A21}" type="pres">
      <dgm:prSet presAssocID="{8186D501-C569-4B5D-977D-88BA3B13CDB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65895-259C-4534-8062-A4C624EC5AA2}" type="pres">
      <dgm:prSet presAssocID="{8186D501-C569-4B5D-977D-88BA3B13CDB1}" presName="cycle" presStyleCnt="0"/>
      <dgm:spPr/>
    </dgm:pt>
    <dgm:pt modelId="{56F7624F-F812-4E3B-8185-EE435A329FFB}" type="pres">
      <dgm:prSet presAssocID="{12CF56FC-45BA-47E7-A8B3-078D2DD33056}" presName="nodeFirstNode" presStyleLbl="node1" presStyleIdx="0" presStyleCnt="7">
        <dgm:presLayoutVars>
          <dgm:bulletEnabled val="1"/>
        </dgm:presLayoutVars>
      </dgm:prSet>
      <dgm:spPr>
        <a:xfrm>
          <a:off x="4544094" y="1752"/>
          <a:ext cx="1427410" cy="713705"/>
        </a:xfrm>
        <a:prstGeom prst="roundRect">
          <a:avLst/>
        </a:prstGeom>
      </dgm:spPr>
      <dgm:t>
        <a:bodyPr/>
        <a:lstStyle/>
        <a:p>
          <a:endParaRPr lang="en-US"/>
        </a:p>
      </dgm:t>
    </dgm:pt>
    <dgm:pt modelId="{6225839A-9C44-4ADE-8E68-9A11F91A163B}" type="pres">
      <dgm:prSet presAssocID="{C481E796-ECFD-43F1-A737-0A8CFEAD46BD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EC6B1F97-D15E-42C5-80F8-87D3FA5FA459}" type="pres">
      <dgm:prSet presAssocID="{DDAA8FDA-071A-4FCC-8224-A016115127FE}" presName="nodeFollowingNodes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E533F-00F8-4C3F-A76F-8CF5AA9C305A}" type="pres">
      <dgm:prSet presAssocID="{EF69EDCD-DAE8-40E1-A327-4EB17A8975A6}" presName="nodeFollowingNodes" presStyleLbl="node1" presStyleIdx="2" presStyleCnt="7">
        <dgm:presLayoutVars>
          <dgm:bulletEnabled val="1"/>
        </dgm:presLayoutVars>
      </dgm:prSet>
      <dgm:spPr>
        <a:xfrm>
          <a:off x="6407888" y="2338875"/>
          <a:ext cx="1427410" cy="713705"/>
        </a:xfrm>
        <a:prstGeom prst="roundRect">
          <a:avLst/>
        </a:prstGeom>
      </dgm:spPr>
      <dgm:t>
        <a:bodyPr/>
        <a:lstStyle/>
        <a:p>
          <a:endParaRPr lang="en-US"/>
        </a:p>
      </dgm:t>
    </dgm:pt>
    <dgm:pt modelId="{182B3073-CAB4-4635-B4C8-AE0A74678398}" type="pres">
      <dgm:prSet presAssocID="{76B996C0-589F-495D-8D24-3294E3A812A1}" presName="nodeFollowingNodes" presStyleLbl="node1" presStyleIdx="3" presStyleCnt="7">
        <dgm:presLayoutVars>
          <dgm:bulletEnabled val="1"/>
        </dgm:presLayoutVars>
      </dgm:prSet>
      <dgm:spPr>
        <a:xfrm>
          <a:off x="5373560" y="3635880"/>
          <a:ext cx="1427410" cy="713705"/>
        </a:xfrm>
        <a:prstGeom prst="roundRect">
          <a:avLst/>
        </a:prstGeom>
      </dgm:spPr>
      <dgm:t>
        <a:bodyPr/>
        <a:lstStyle/>
        <a:p>
          <a:endParaRPr lang="en-US"/>
        </a:p>
      </dgm:t>
    </dgm:pt>
    <dgm:pt modelId="{3142A296-AC84-4E74-B206-92005DC9629F}" type="pres">
      <dgm:prSet presAssocID="{96CD630D-0263-468D-B5D8-44EB48E8F4AE}" presName="nodeFollowingNodes" presStyleLbl="node1" presStyleIdx="4" presStyleCnt="7">
        <dgm:presLayoutVars>
          <dgm:bulletEnabled val="1"/>
        </dgm:presLayoutVars>
      </dgm:prSet>
      <dgm:spPr>
        <a:xfrm>
          <a:off x="3714628" y="3635880"/>
          <a:ext cx="1427410" cy="713705"/>
        </a:xfrm>
        <a:prstGeom prst="roundRect">
          <a:avLst/>
        </a:prstGeom>
      </dgm:spPr>
      <dgm:t>
        <a:bodyPr/>
        <a:lstStyle/>
        <a:p>
          <a:endParaRPr lang="en-US"/>
        </a:p>
      </dgm:t>
    </dgm:pt>
    <dgm:pt modelId="{2425105A-15AC-41A7-943D-FAFC8DD44B49}" type="pres">
      <dgm:prSet presAssocID="{226C6B0D-FC4B-423B-BE6D-7A7341B9A4A6}" presName="nodeFollowingNodes" presStyleLbl="node1" presStyleIdx="5" presStyleCnt="7">
        <dgm:presLayoutVars>
          <dgm:bulletEnabled val="1"/>
        </dgm:presLayoutVars>
      </dgm:prSet>
      <dgm:spPr>
        <a:xfrm>
          <a:off x="2680301" y="2338875"/>
          <a:ext cx="1427410" cy="713705"/>
        </a:xfrm>
        <a:prstGeom prst="roundRect">
          <a:avLst/>
        </a:prstGeom>
      </dgm:spPr>
      <dgm:t>
        <a:bodyPr/>
        <a:lstStyle/>
        <a:p>
          <a:endParaRPr lang="en-US"/>
        </a:p>
      </dgm:t>
    </dgm:pt>
    <dgm:pt modelId="{30710C4F-FD1A-403A-A9EF-42C2148B4275}" type="pres">
      <dgm:prSet presAssocID="{10113E0C-BA15-4F6D-A9E2-FE4C8DDA5DE0}" presName="nodeFollowingNodes" presStyleLbl="node1" presStyleIdx="6" presStyleCnt="7">
        <dgm:presLayoutVars>
          <dgm:bulletEnabled val="1"/>
        </dgm:presLayoutVars>
      </dgm:prSet>
      <dgm:spPr>
        <a:xfrm>
          <a:off x="3049448" y="721535"/>
          <a:ext cx="1427410" cy="713705"/>
        </a:xfrm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4FF5CCBE-94D6-42C8-9D0F-DF32CA68D8E9}" type="presOf" srcId="{12CF56FC-45BA-47E7-A8B3-078D2DD33056}" destId="{56F7624F-F812-4E3B-8185-EE435A329FFB}" srcOrd="0" destOrd="0" presId="urn:microsoft.com/office/officeart/2005/8/layout/cycle3"/>
    <dgm:cxn modelId="{92CC06C3-6DA7-4E56-9623-02D9E59097E3}" srcId="{8186D501-C569-4B5D-977D-88BA3B13CDB1}" destId="{EF69EDCD-DAE8-40E1-A327-4EB17A8975A6}" srcOrd="2" destOrd="0" parTransId="{E03FEC16-E8A3-4CF1-B03B-F1D44EE9C94D}" sibTransId="{82066D9F-F900-4248-AABA-5AA10448BB86}"/>
    <dgm:cxn modelId="{1C524882-6CC2-4E15-BFFA-DF6E363EA8CD}" type="presOf" srcId="{C481E796-ECFD-43F1-A737-0A8CFEAD46BD}" destId="{6225839A-9C44-4ADE-8E68-9A11F91A163B}" srcOrd="0" destOrd="0" presId="urn:microsoft.com/office/officeart/2005/8/layout/cycle3"/>
    <dgm:cxn modelId="{D3F0CD6E-60A2-4461-B4E0-C3757CE273A4}" srcId="{8186D501-C569-4B5D-977D-88BA3B13CDB1}" destId="{10113E0C-BA15-4F6D-A9E2-FE4C8DDA5DE0}" srcOrd="6" destOrd="0" parTransId="{EE7AFABD-1036-44CD-8743-52632E6955B1}" sibTransId="{09E2B085-37FA-45F4-A87F-5B9D1D8A5806}"/>
    <dgm:cxn modelId="{760F3280-E4EF-416A-AD95-C675F7FB54E1}" type="presOf" srcId="{DDAA8FDA-071A-4FCC-8224-A016115127FE}" destId="{EC6B1F97-D15E-42C5-80F8-87D3FA5FA459}" srcOrd="0" destOrd="0" presId="urn:microsoft.com/office/officeart/2005/8/layout/cycle3"/>
    <dgm:cxn modelId="{F60BA9CD-4D11-4AD0-902F-661C808D1B42}" type="presOf" srcId="{226C6B0D-FC4B-423B-BE6D-7A7341B9A4A6}" destId="{2425105A-15AC-41A7-943D-FAFC8DD44B49}" srcOrd="0" destOrd="0" presId="urn:microsoft.com/office/officeart/2005/8/layout/cycle3"/>
    <dgm:cxn modelId="{CD6DC10B-965C-4842-88EE-ED4F9968197F}" srcId="{8186D501-C569-4B5D-977D-88BA3B13CDB1}" destId="{226C6B0D-FC4B-423B-BE6D-7A7341B9A4A6}" srcOrd="5" destOrd="0" parTransId="{C9396678-C1B1-4A70-A596-A80B627A3D72}" sibTransId="{C4331542-2CF0-46D8-B7E9-93E61BCA4617}"/>
    <dgm:cxn modelId="{58638296-B3A8-411F-9583-0CB0FEABF67E}" srcId="{8186D501-C569-4B5D-977D-88BA3B13CDB1}" destId="{96CD630D-0263-468D-B5D8-44EB48E8F4AE}" srcOrd="4" destOrd="0" parTransId="{2109506A-BA67-4A90-9EAE-C55CFEAAA3A8}" sibTransId="{302EEE07-2326-43A4-963F-23CC4507AC3C}"/>
    <dgm:cxn modelId="{FE9ADC6A-3BAA-4987-B425-65A331DB68C0}" srcId="{8186D501-C569-4B5D-977D-88BA3B13CDB1}" destId="{76B996C0-589F-495D-8D24-3294E3A812A1}" srcOrd="3" destOrd="0" parTransId="{F72E51B0-F50C-4228-87A0-D2B5606D5842}" sibTransId="{D4A44676-A026-4480-B0BA-3259A6EDFF86}"/>
    <dgm:cxn modelId="{A1896FF4-613A-48D3-A488-B7D785F786D0}" type="presOf" srcId="{10113E0C-BA15-4F6D-A9E2-FE4C8DDA5DE0}" destId="{30710C4F-FD1A-403A-A9EF-42C2148B4275}" srcOrd="0" destOrd="0" presId="urn:microsoft.com/office/officeart/2005/8/layout/cycle3"/>
    <dgm:cxn modelId="{8E6AE5EE-26AF-4630-A017-86C5385EF252}" srcId="{8186D501-C569-4B5D-977D-88BA3B13CDB1}" destId="{12CF56FC-45BA-47E7-A8B3-078D2DD33056}" srcOrd="0" destOrd="0" parTransId="{DE926ADF-82D0-4E34-9D9C-5AC9CBAABC0E}" sibTransId="{C481E796-ECFD-43F1-A737-0A8CFEAD46BD}"/>
    <dgm:cxn modelId="{ED8CC093-0EAC-42CE-832F-59EEA3FA9B91}" type="presOf" srcId="{EF69EDCD-DAE8-40E1-A327-4EB17A8975A6}" destId="{BA3E533F-00F8-4C3F-A76F-8CF5AA9C305A}" srcOrd="0" destOrd="0" presId="urn:microsoft.com/office/officeart/2005/8/layout/cycle3"/>
    <dgm:cxn modelId="{5B70D04A-7DA8-41FA-AEDF-6D8A029B6105}" type="presOf" srcId="{8186D501-C569-4B5D-977D-88BA3B13CDB1}" destId="{8F081FF1-4F34-4AF4-96C3-69366CEC1A21}" srcOrd="0" destOrd="0" presId="urn:microsoft.com/office/officeart/2005/8/layout/cycle3"/>
    <dgm:cxn modelId="{429D1364-C515-4188-8F3B-060AE6DF36D4}" type="presOf" srcId="{76B996C0-589F-495D-8D24-3294E3A812A1}" destId="{182B3073-CAB4-4635-B4C8-AE0A74678398}" srcOrd="0" destOrd="0" presId="urn:microsoft.com/office/officeart/2005/8/layout/cycle3"/>
    <dgm:cxn modelId="{6E3F44C9-367A-48BB-9AF4-5DEE2AFB9DD0}" type="presOf" srcId="{96CD630D-0263-468D-B5D8-44EB48E8F4AE}" destId="{3142A296-AC84-4E74-B206-92005DC9629F}" srcOrd="0" destOrd="0" presId="urn:microsoft.com/office/officeart/2005/8/layout/cycle3"/>
    <dgm:cxn modelId="{B75330EB-A161-43EE-B65C-A8EC9B53AC1B}" srcId="{8186D501-C569-4B5D-977D-88BA3B13CDB1}" destId="{DDAA8FDA-071A-4FCC-8224-A016115127FE}" srcOrd="1" destOrd="0" parTransId="{1045CFDE-6FF0-47E1-B3D1-2942168B1295}" sibTransId="{D9122817-F51D-4DEC-9ABE-43B1200E6EFE}"/>
    <dgm:cxn modelId="{52DB94EA-AC48-45D0-B0FF-049ACC23AB9A}" type="presParOf" srcId="{8F081FF1-4F34-4AF4-96C3-69366CEC1A21}" destId="{A8365895-259C-4534-8062-A4C624EC5AA2}" srcOrd="0" destOrd="0" presId="urn:microsoft.com/office/officeart/2005/8/layout/cycle3"/>
    <dgm:cxn modelId="{43CA5BD9-C80A-4103-9B0B-48E1A617AB08}" type="presParOf" srcId="{A8365895-259C-4534-8062-A4C624EC5AA2}" destId="{56F7624F-F812-4E3B-8185-EE435A329FFB}" srcOrd="0" destOrd="0" presId="urn:microsoft.com/office/officeart/2005/8/layout/cycle3"/>
    <dgm:cxn modelId="{D40C60DA-8D53-4ADF-8924-7374EBFDA22D}" type="presParOf" srcId="{A8365895-259C-4534-8062-A4C624EC5AA2}" destId="{6225839A-9C44-4ADE-8E68-9A11F91A163B}" srcOrd="1" destOrd="0" presId="urn:microsoft.com/office/officeart/2005/8/layout/cycle3"/>
    <dgm:cxn modelId="{9BF1BCA6-A11B-468C-AD4B-DE87EF99D14F}" type="presParOf" srcId="{A8365895-259C-4534-8062-A4C624EC5AA2}" destId="{EC6B1F97-D15E-42C5-80F8-87D3FA5FA459}" srcOrd="2" destOrd="0" presId="urn:microsoft.com/office/officeart/2005/8/layout/cycle3"/>
    <dgm:cxn modelId="{ED6D27A3-287B-4F47-9A52-ECDD8512AD2E}" type="presParOf" srcId="{A8365895-259C-4534-8062-A4C624EC5AA2}" destId="{BA3E533F-00F8-4C3F-A76F-8CF5AA9C305A}" srcOrd="3" destOrd="0" presId="urn:microsoft.com/office/officeart/2005/8/layout/cycle3"/>
    <dgm:cxn modelId="{193F97A1-5466-49FD-9DB9-2C7E5FECF96F}" type="presParOf" srcId="{A8365895-259C-4534-8062-A4C624EC5AA2}" destId="{182B3073-CAB4-4635-B4C8-AE0A74678398}" srcOrd="4" destOrd="0" presId="urn:microsoft.com/office/officeart/2005/8/layout/cycle3"/>
    <dgm:cxn modelId="{11216C9D-0948-4305-AD10-1C6530ACC1EE}" type="presParOf" srcId="{A8365895-259C-4534-8062-A4C624EC5AA2}" destId="{3142A296-AC84-4E74-B206-92005DC9629F}" srcOrd="5" destOrd="0" presId="urn:microsoft.com/office/officeart/2005/8/layout/cycle3"/>
    <dgm:cxn modelId="{D1EFE26B-70F7-4DF1-8240-43CBBF5C2832}" type="presParOf" srcId="{A8365895-259C-4534-8062-A4C624EC5AA2}" destId="{2425105A-15AC-41A7-943D-FAFC8DD44B49}" srcOrd="6" destOrd="0" presId="urn:microsoft.com/office/officeart/2005/8/layout/cycle3"/>
    <dgm:cxn modelId="{0D3100DA-8073-4418-BE64-07A1CBCEB1DE}" type="presParOf" srcId="{A8365895-259C-4534-8062-A4C624EC5AA2}" destId="{30710C4F-FD1A-403A-A9EF-42C2148B4275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FDA97-5364-459C-9DA3-F4567A7F375F}">
      <dsp:nvSpPr>
        <dsp:cNvPr id="0" name=""/>
        <dsp:cNvSpPr/>
      </dsp:nvSpPr>
      <dsp:spPr>
        <a:xfrm>
          <a:off x="1378910" y="1076"/>
          <a:ext cx="1094851" cy="711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Read bytes</a:t>
          </a:r>
        </a:p>
      </dsp:txBody>
      <dsp:txXfrm>
        <a:off x="1413650" y="35816"/>
        <a:ext cx="1025371" cy="642173"/>
      </dsp:txXfrm>
    </dsp:sp>
    <dsp:sp modelId="{F6CD66DF-5B44-4EEA-8F03-54C94EDA26D2}">
      <dsp:nvSpPr>
        <dsp:cNvPr id="0" name=""/>
        <dsp:cNvSpPr/>
      </dsp:nvSpPr>
      <dsp:spPr>
        <a:xfrm>
          <a:off x="750974" y="356903"/>
          <a:ext cx="2350723" cy="2350723"/>
        </a:xfrm>
        <a:custGeom>
          <a:avLst/>
          <a:gdLst/>
          <a:ahLst/>
          <a:cxnLst/>
          <a:rect l="0" t="0" r="0" b="0"/>
          <a:pathLst>
            <a:path>
              <a:moveTo>
                <a:pt x="1873814" y="230037"/>
              </a:moveTo>
              <a:arcTo wR="1175361" hR="1175361" stAng="18387530" swAng="16331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CB871-B9BD-468C-BA0F-CE7968E4DB39}">
      <dsp:nvSpPr>
        <dsp:cNvPr id="0" name=""/>
        <dsp:cNvSpPr/>
      </dsp:nvSpPr>
      <dsp:spPr>
        <a:xfrm>
          <a:off x="2554272" y="1176438"/>
          <a:ext cx="1094851" cy="711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Decode a frame</a:t>
          </a:r>
        </a:p>
      </dsp:txBody>
      <dsp:txXfrm>
        <a:off x="2589012" y="1211178"/>
        <a:ext cx="1025371" cy="642173"/>
      </dsp:txXfrm>
    </dsp:sp>
    <dsp:sp modelId="{917C0935-5B7E-40B5-BD16-42FECFBB4F13}">
      <dsp:nvSpPr>
        <dsp:cNvPr id="0" name=""/>
        <dsp:cNvSpPr/>
      </dsp:nvSpPr>
      <dsp:spPr>
        <a:xfrm>
          <a:off x="750974" y="356903"/>
          <a:ext cx="2350723" cy="2350723"/>
        </a:xfrm>
        <a:custGeom>
          <a:avLst/>
          <a:gdLst/>
          <a:ahLst/>
          <a:cxnLst/>
          <a:rect l="0" t="0" r="0" b="0"/>
          <a:pathLst>
            <a:path>
              <a:moveTo>
                <a:pt x="2228855" y="1696537"/>
              </a:moveTo>
              <a:arcTo wR="1175361" hR="1175361" stAng="1579329" swAng="16331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F1F23-DF91-41FA-9FEE-6850F04B97B4}">
      <dsp:nvSpPr>
        <dsp:cNvPr id="0" name=""/>
        <dsp:cNvSpPr/>
      </dsp:nvSpPr>
      <dsp:spPr>
        <a:xfrm>
          <a:off x="1378910" y="2351800"/>
          <a:ext cx="1094851" cy="711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Project on a sphere</a:t>
          </a:r>
        </a:p>
      </dsp:txBody>
      <dsp:txXfrm>
        <a:off x="1413650" y="2386540"/>
        <a:ext cx="1025371" cy="642173"/>
      </dsp:txXfrm>
    </dsp:sp>
    <dsp:sp modelId="{75B65AD9-B4F8-475E-90AA-7C33B65E2B2B}">
      <dsp:nvSpPr>
        <dsp:cNvPr id="0" name=""/>
        <dsp:cNvSpPr/>
      </dsp:nvSpPr>
      <dsp:spPr>
        <a:xfrm>
          <a:off x="750974" y="356903"/>
          <a:ext cx="2350723" cy="2350723"/>
        </a:xfrm>
        <a:custGeom>
          <a:avLst/>
          <a:gdLst/>
          <a:ahLst/>
          <a:cxnLst/>
          <a:rect l="0" t="0" r="0" b="0"/>
          <a:pathLst>
            <a:path>
              <a:moveTo>
                <a:pt x="476908" y="2120686"/>
              </a:moveTo>
              <a:arcTo wR="1175361" hR="1175361" stAng="7587530" swAng="16331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5CA31-F5EA-4CF4-876F-422BF13B610B}">
      <dsp:nvSpPr>
        <dsp:cNvPr id="0" name=""/>
        <dsp:cNvSpPr/>
      </dsp:nvSpPr>
      <dsp:spPr>
        <a:xfrm>
          <a:off x="203548" y="1176438"/>
          <a:ext cx="1094851" cy="711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Submit to headset</a:t>
          </a:r>
        </a:p>
      </dsp:txBody>
      <dsp:txXfrm>
        <a:off x="238288" y="1211178"/>
        <a:ext cx="1025371" cy="642173"/>
      </dsp:txXfrm>
    </dsp:sp>
    <dsp:sp modelId="{3912E6D1-548B-4CEF-831A-8A2602F25930}">
      <dsp:nvSpPr>
        <dsp:cNvPr id="0" name=""/>
        <dsp:cNvSpPr/>
      </dsp:nvSpPr>
      <dsp:spPr>
        <a:xfrm>
          <a:off x="750974" y="356903"/>
          <a:ext cx="2350723" cy="2350723"/>
        </a:xfrm>
        <a:custGeom>
          <a:avLst/>
          <a:gdLst/>
          <a:ahLst/>
          <a:cxnLst/>
          <a:rect l="0" t="0" r="0" b="0"/>
          <a:pathLst>
            <a:path>
              <a:moveTo>
                <a:pt x="121867" y="654185"/>
              </a:moveTo>
              <a:arcTo wR="1175361" hR="1175361" stAng="12379329" swAng="163314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5839A-9C44-4ADE-8E68-9A11F91A163B}">
      <dsp:nvSpPr>
        <dsp:cNvPr id="0" name=""/>
        <dsp:cNvSpPr/>
      </dsp:nvSpPr>
      <dsp:spPr>
        <a:xfrm>
          <a:off x="3016303" y="-27214"/>
          <a:ext cx="4482993" cy="4482993"/>
        </a:xfrm>
        <a:prstGeom prst="circularArrow">
          <a:avLst>
            <a:gd name="adj1" fmla="val 5544"/>
            <a:gd name="adj2" fmla="val 330680"/>
            <a:gd name="adj3" fmla="val 14483691"/>
            <a:gd name="adj4" fmla="val 16968602"/>
            <a:gd name="adj5" fmla="val 5757"/>
          </a:avLst>
        </a:prstGeom>
        <a:solidFill>
          <a:schemeClr val="accent5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5">
              <a:tint val="55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F7624F-F812-4E3B-8185-EE435A329FFB}">
      <dsp:nvSpPr>
        <dsp:cNvPr id="0" name=""/>
        <dsp:cNvSpPr/>
      </dsp:nvSpPr>
      <dsp:spPr>
        <a:xfrm>
          <a:off x="4544094" y="1752"/>
          <a:ext cx="1427410" cy="713705"/>
        </a:xfrm>
        <a:prstGeom prst="roundRect">
          <a:avLst/>
        </a:prstGeom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Clear Buffers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FF"/>
              </a:solidFill>
              <a:latin typeface="Century Schoolbook" panose="02040604050505020304"/>
              <a:ea typeface="+mn-ea"/>
              <a:cs typeface="+mn-cs"/>
            </a:rPr>
            <a:t>3-10</a:t>
          </a:r>
          <a:r>
            <a:rPr lang="en-US" sz="1400" kern="1200" dirty="0"/>
            <a:t> %</a:t>
          </a:r>
        </a:p>
      </dsp:txBody>
      <dsp:txXfrm>
        <a:off x="4578934" y="36592"/>
        <a:ext cx="1357730" cy="644025"/>
      </dsp:txXfrm>
    </dsp:sp>
    <dsp:sp modelId="{EC6B1F97-D15E-42C5-80F8-87D3FA5FA459}">
      <dsp:nvSpPr>
        <dsp:cNvPr id="0" name=""/>
        <dsp:cNvSpPr/>
      </dsp:nvSpPr>
      <dsp:spPr>
        <a:xfrm>
          <a:off x="6038741" y="721535"/>
          <a:ext cx="1427410" cy="713705"/>
        </a:xfrm>
        <a:prstGeom prst="roundRect">
          <a:avLst/>
        </a:prstGeom>
        <a:solidFill>
          <a:schemeClr val="accent5">
            <a:shade val="50000"/>
            <a:hueOff val="44134"/>
            <a:satOff val="-2191"/>
            <a:lumOff val="12367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5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Draw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3-10 %</a:t>
          </a:r>
        </a:p>
      </dsp:txBody>
      <dsp:txXfrm>
        <a:off x="6073581" y="756375"/>
        <a:ext cx="1357730" cy="644025"/>
      </dsp:txXfrm>
    </dsp:sp>
    <dsp:sp modelId="{BA3E533F-00F8-4C3F-A76F-8CF5AA9C305A}">
      <dsp:nvSpPr>
        <dsp:cNvPr id="0" name=""/>
        <dsp:cNvSpPr/>
      </dsp:nvSpPr>
      <dsp:spPr>
        <a:xfrm>
          <a:off x="6407888" y="2338875"/>
          <a:ext cx="1427410" cy="713705"/>
        </a:xfrm>
        <a:prstGeom prst="roundRect">
          <a:avLst/>
        </a:prstGeom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Clear Buffers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FF"/>
              </a:solidFill>
              <a:latin typeface="Century Schoolbook" panose="02040604050505020304"/>
              <a:ea typeface="+mn-ea"/>
              <a:cs typeface="+mn-cs"/>
            </a:rPr>
            <a:t>3-10</a:t>
          </a:r>
          <a:r>
            <a:rPr lang="en-US" sz="1400" kern="1200" dirty="0"/>
            <a:t> %</a:t>
          </a:r>
        </a:p>
      </dsp:txBody>
      <dsp:txXfrm>
        <a:off x="6442728" y="2373715"/>
        <a:ext cx="1357730" cy="644025"/>
      </dsp:txXfrm>
    </dsp:sp>
    <dsp:sp modelId="{182B3073-CAB4-4635-B4C8-AE0A74678398}">
      <dsp:nvSpPr>
        <dsp:cNvPr id="0" name=""/>
        <dsp:cNvSpPr/>
      </dsp:nvSpPr>
      <dsp:spPr>
        <a:xfrm>
          <a:off x="5373560" y="3635880"/>
          <a:ext cx="1427410" cy="713705"/>
        </a:xfrm>
        <a:prstGeom prst="roundRect">
          <a:avLst/>
        </a:prstGeom>
        <a:solidFill>
          <a:srgbClr val="8D6374">
            <a:shade val="50000"/>
            <a:hueOff val="44134"/>
            <a:satOff val="-2191"/>
            <a:lumOff val="12367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44134"/>
              <a:satOff val="-2191"/>
              <a:lumOff val="12367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Draw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3-10 %</a:t>
          </a:r>
        </a:p>
      </dsp:txBody>
      <dsp:txXfrm>
        <a:off x="5408400" y="3670720"/>
        <a:ext cx="1357730" cy="644025"/>
      </dsp:txXfrm>
    </dsp:sp>
    <dsp:sp modelId="{3142A296-AC84-4E74-B206-92005DC9629F}">
      <dsp:nvSpPr>
        <dsp:cNvPr id="0" name=""/>
        <dsp:cNvSpPr/>
      </dsp:nvSpPr>
      <dsp:spPr>
        <a:xfrm>
          <a:off x="3714628" y="3635880"/>
          <a:ext cx="1427410" cy="713705"/>
        </a:xfrm>
        <a:prstGeom prst="roundRect">
          <a:avLst/>
        </a:prstGeom>
        <a:solidFill>
          <a:srgbClr val="8D6374">
            <a:shade val="5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0"/>
              <a:satOff val="0"/>
              <a:lumOff val="0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+mn-lt"/>
            </a:rPr>
            <a:t>Runtime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58-85</a:t>
          </a:r>
          <a:r>
            <a:rPr lang="en-US" sz="1400" kern="1200" dirty="0">
              <a:latin typeface="+mn-lt"/>
            </a:rPr>
            <a:t> %</a:t>
          </a:r>
        </a:p>
      </dsp:txBody>
      <dsp:txXfrm>
        <a:off x="3749468" y="3670720"/>
        <a:ext cx="1357730" cy="644025"/>
      </dsp:txXfrm>
    </dsp:sp>
    <dsp:sp modelId="{2425105A-15AC-41A7-943D-FAFC8DD44B49}">
      <dsp:nvSpPr>
        <dsp:cNvPr id="0" name=""/>
        <dsp:cNvSpPr/>
      </dsp:nvSpPr>
      <dsp:spPr>
        <a:xfrm>
          <a:off x="2680301" y="2338875"/>
          <a:ext cx="1427410" cy="713705"/>
        </a:xfrm>
        <a:prstGeom prst="roundRect">
          <a:avLst/>
        </a:prstGeom>
        <a:solidFill>
          <a:srgbClr val="8D6374">
            <a:shade val="50000"/>
            <a:hueOff val="132403"/>
            <a:satOff val="-6573"/>
            <a:lumOff val="3710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132403"/>
              <a:satOff val="-6573"/>
              <a:lumOff val="37100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Copy Resource</a:t>
          </a:r>
          <a:br>
            <a:rPr lang="en-US" sz="1400" kern="1200" dirty="0"/>
          </a:br>
          <a:r>
            <a:rPr lang="en-US" sz="1400" kern="1200" dirty="0"/>
            <a:t>~2 %</a:t>
          </a:r>
        </a:p>
      </dsp:txBody>
      <dsp:txXfrm>
        <a:off x="2715141" y="2373715"/>
        <a:ext cx="1357730" cy="644025"/>
      </dsp:txXfrm>
    </dsp:sp>
    <dsp:sp modelId="{30710C4F-FD1A-403A-A9EF-42C2148B4275}">
      <dsp:nvSpPr>
        <dsp:cNvPr id="0" name=""/>
        <dsp:cNvSpPr/>
      </dsp:nvSpPr>
      <dsp:spPr>
        <a:xfrm>
          <a:off x="3049448" y="721535"/>
          <a:ext cx="1427410" cy="713705"/>
        </a:xfrm>
        <a:prstGeom prst="roundRect">
          <a:avLst/>
        </a:prstGeom>
        <a:solidFill>
          <a:srgbClr val="8D6374">
            <a:shade val="50000"/>
            <a:hueOff val="132403"/>
            <a:satOff val="-6573"/>
            <a:lumOff val="37100"/>
            <a:alphaOff val="0"/>
          </a:srgb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rgbClr val="8D6374">
              <a:shade val="50000"/>
              <a:hueOff val="132403"/>
              <a:satOff val="-6573"/>
              <a:lumOff val="37100"/>
              <a:alphaOff val="0"/>
              <a:shade val="35000"/>
              <a:satMod val="130000"/>
            </a:srgb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Present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&lt; 0.1 %</a:t>
          </a:r>
        </a:p>
      </dsp:txBody>
      <dsp:txXfrm>
        <a:off x="3084288" y="756375"/>
        <a:ext cx="1357730" cy="644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F6472-037D-4475-95C3-1C47081C5BAB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3D567-809A-48D2-8617-E1C896682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30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OpenGL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9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9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1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9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השאלה עצמה לא פשוטה ויש לה הרבה פתרונות בתעשייה, חלקם מסובכים יותר וחלקם פחות. אבל אם נעזרים בכל מיני הנחות זה מצטמצם לתרגיל באלגברה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01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5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04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20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future – will </a:t>
            </a:r>
            <a:r>
              <a:rPr lang="en-US" dirty="0" err="1"/>
              <a:t>demux</a:t>
            </a:r>
            <a:r>
              <a:rPr lang="en-US" dirty="0"/>
              <a:t> also audio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8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: 0.2 sec</a:t>
            </a:r>
          </a:p>
          <a:p>
            <a:r>
              <a:rPr lang="en-US" dirty="0"/>
              <a:t>Read data: negligible</a:t>
            </a:r>
          </a:p>
          <a:p>
            <a:r>
              <a:rPr lang="en-US" dirty="0"/>
              <a:t>Wait in deliver: negligible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47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: 0.2 sec</a:t>
            </a:r>
          </a:p>
          <a:p>
            <a:r>
              <a:rPr lang="en-US" dirty="0"/>
              <a:t>Read data: negligible</a:t>
            </a:r>
          </a:p>
          <a:p>
            <a:r>
              <a:rPr lang="en-US" dirty="0"/>
              <a:t>Wait in deliver: negligible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68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5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5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6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4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2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means = </a:t>
            </a:r>
            <a:r>
              <a:rPr lang="en-US" dirty="0" err="1"/>
              <a:t>LibOVR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7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Init</a:t>
            </a:r>
            <a:r>
              <a:rPr lang="en-US" dirty="0"/>
              <a:t>: 0.2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D567-809A-48D2-8617-E1C896682A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498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7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4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0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430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4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3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6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DA96EDE-50B5-469D-8348-E857EAC86446}" type="datetimeFigureOut">
              <a:rPr lang="en-US" smtClean="0"/>
              <a:t>08-Aug-18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4AAA3FC-839B-460E-BEA1-7CA0C50DC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7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VR360Player%20-%20Video.m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F211-748A-4018-BC73-1C8744B06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758952"/>
            <a:ext cx="10070592" cy="4041648"/>
          </a:xfrm>
        </p:spPr>
        <p:txBody>
          <a:bodyPr/>
          <a:lstStyle/>
          <a:p>
            <a:r>
              <a:rPr lang="en-US" dirty="0"/>
              <a:t>VR 360° 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DAB82-511E-4936-B2D5-BC374EB1B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4800600"/>
            <a:ext cx="10972801" cy="1691640"/>
          </a:xfrm>
        </p:spPr>
        <p:txBody>
          <a:bodyPr/>
          <a:lstStyle/>
          <a:p>
            <a:pPr>
              <a:tabLst>
                <a:tab pos="10742613" algn="r"/>
              </a:tabLst>
            </a:pPr>
            <a:r>
              <a:rPr lang="en-US" dirty="0"/>
              <a:t>Hezi Banda &amp; Alexey Khromov	Supervised by </a:t>
            </a:r>
            <a:r>
              <a:rPr lang="en-US" dirty="0" err="1"/>
              <a:t>Arye</a:t>
            </a:r>
            <a:r>
              <a:rPr lang="en-US" dirty="0"/>
              <a:t> </a:t>
            </a:r>
            <a:r>
              <a:rPr lang="en-US" dirty="0" err="1"/>
              <a:t>Albahari</a:t>
            </a:r>
            <a:r>
              <a:rPr lang="en-US" dirty="0"/>
              <a:t> &amp; Aviel Nahum</a:t>
            </a:r>
          </a:p>
          <a:p>
            <a:pPr>
              <a:tabLst>
                <a:tab pos="10742613" algn="r"/>
              </a:tabLst>
            </a:pPr>
            <a:endParaRPr lang="en-US" dirty="0"/>
          </a:p>
          <a:p>
            <a:pPr>
              <a:tabLst>
                <a:tab pos="10742613" algn="r"/>
              </a:tabLst>
            </a:pPr>
            <a:r>
              <a:rPr lang="en-US" dirty="0"/>
              <a:t>CGM	Winter 2018</a:t>
            </a:r>
          </a:p>
        </p:txBody>
      </p:sp>
    </p:spTree>
    <p:extLst>
      <p:ext uri="{BB962C8B-B14F-4D97-AF65-F5344CB8AC3E}">
        <p14:creationId xmlns:p14="http://schemas.microsoft.com/office/powerpoint/2010/main" val="229509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Lens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1857" y="3944019"/>
            <a:ext cx="7004340" cy="25482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4594329" y="3543909"/>
            <a:ext cx="227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Lens distortion</a:t>
            </a:r>
          </a:p>
        </p:txBody>
      </p:sp>
    </p:spTree>
    <p:extLst>
      <p:ext uri="{BB962C8B-B14F-4D97-AF65-F5344CB8AC3E}">
        <p14:creationId xmlns:p14="http://schemas.microsoft.com/office/powerpoint/2010/main" val="31089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Lens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1738" y="3944019"/>
            <a:ext cx="6664578" cy="25482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4594329" y="3543909"/>
            <a:ext cx="227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Lens distortion</a:t>
            </a:r>
          </a:p>
        </p:txBody>
      </p:sp>
    </p:spTree>
    <p:extLst>
      <p:ext uri="{BB962C8B-B14F-4D97-AF65-F5344CB8AC3E}">
        <p14:creationId xmlns:p14="http://schemas.microsoft.com/office/powerpoint/2010/main" val="161147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Time Warp (improves motion-to-photon latency)</a:t>
            </a:r>
          </a:p>
        </p:txBody>
      </p:sp>
      <p:pic>
        <p:nvPicPr>
          <p:cNvPr id="4" name="Picture 3" descr="https://i0.wp.com/www.babeltechreviews.com/wp-content/uploads/2017/06/ideal-vr-pipe.jpg?resize=770%2C354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1" b="10031"/>
          <a:stretch/>
        </p:blipFill>
        <p:spPr bwMode="auto">
          <a:xfrm>
            <a:off x="1769872" y="3944019"/>
            <a:ext cx="7928310" cy="25482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4594329" y="3543909"/>
            <a:ext cx="227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Ideal VR Pipeline</a:t>
            </a:r>
          </a:p>
        </p:txBody>
      </p:sp>
    </p:spTree>
    <p:extLst>
      <p:ext uri="{BB962C8B-B14F-4D97-AF65-F5344CB8AC3E}">
        <p14:creationId xmlns:p14="http://schemas.microsoft.com/office/powerpoint/2010/main" val="245781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Time Warp (improves motion-to-photon latency)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9872" y="3948361"/>
            <a:ext cx="7928310" cy="25395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4705165" y="3548251"/>
            <a:ext cx="2057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Dropped Frame</a:t>
            </a:r>
          </a:p>
        </p:txBody>
      </p:sp>
    </p:spTree>
    <p:extLst>
      <p:ext uri="{BB962C8B-B14F-4D97-AF65-F5344CB8AC3E}">
        <p14:creationId xmlns:p14="http://schemas.microsoft.com/office/powerpoint/2010/main" val="265731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services the following services:</a:t>
            </a:r>
          </a:p>
          <a:p>
            <a:pPr lvl="1"/>
            <a:r>
              <a:rPr lang="en-US" sz="2200" dirty="0"/>
              <a:t>Time Warp (improves motion-to-photon latency)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62EC-30F9-4DC2-8EC1-F58B22D03E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9872" y="3969929"/>
            <a:ext cx="7928310" cy="2496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DBA2F-B266-481F-9328-3A42B40D3600}"/>
              </a:ext>
            </a:extLst>
          </p:cNvPr>
          <p:cNvSpPr txBox="1"/>
          <p:nvPr/>
        </p:nvSpPr>
        <p:spPr>
          <a:xfrm>
            <a:off x="5000729" y="3569819"/>
            <a:ext cx="1466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Warp Miss</a:t>
            </a:r>
          </a:p>
        </p:txBody>
      </p:sp>
    </p:spTree>
    <p:extLst>
      <p:ext uri="{BB962C8B-B14F-4D97-AF65-F5344CB8AC3E}">
        <p14:creationId xmlns:p14="http://schemas.microsoft.com/office/powerpoint/2010/main" val="159359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931E-42A0-4E12-9C52-81C68A17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0337"/>
            <a:ext cx="9692640" cy="721504"/>
          </a:xfrm>
        </p:spPr>
        <p:txBody>
          <a:bodyPr/>
          <a:lstStyle/>
          <a:p>
            <a:r>
              <a:rPr lang="en-US" dirty="0"/>
              <a:t>Architecture –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65DB2F-3E16-4701-8D8F-E353C8C3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16" y="972489"/>
            <a:ext cx="8577981" cy="56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931E-42A0-4E12-9C52-81C68A17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0337"/>
            <a:ext cx="9692640" cy="721504"/>
          </a:xfrm>
        </p:spPr>
        <p:txBody>
          <a:bodyPr/>
          <a:lstStyle/>
          <a:p>
            <a:r>
              <a:rPr lang="en-US" dirty="0"/>
              <a:t>Architecture – Initialization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65DB2F-3E16-4701-8D8F-E353C8C35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52" y="1018636"/>
            <a:ext cx="8688647" cy="56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931E-42A0-4E12-9C52-81C68A17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0337"/>
            <a:ext cx="9692640" cy="721504"/>
          </a:xfrm>
        </p:spPr>
        <p:txBody>
          <a:bodyPr/>
          <a:lstStyle/>
          <a:p>
            <a:r>
              <a:rPr lang="en-US" dirty="0"/>
              <a:t>Architecture – Run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65DB2F-3E16-4701-8D8F-E353C8C3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813175"/>
            <a:ext cx="8506689" cy="6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Sphere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A407CB-5992-406D-B72D-66BDA267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Deployed using </a:t>
            </a:r>
            <a:r>
              <a:rPr lang="en-US" sz="2400" dirty="0" err="1"/>
              <a:t>DirectXTK</a:t>
            </a:r>
            <a:endParaRPr lang="en-US" sz="2400" dirty="0"/>
          </a:p>
          <a:p>
            <a:r>
              <a:rPr lang="en-US" sz="2400" dirty="0"/>
              <a:t>Tessellation parameter determines precision</a:t>
            </a:r>
          </a:p>
          <a:p>
            <a:pPr lvl="1"/>
            <a:r>
              <a:rPr lang="en-US" sz="2000" dirty="0"/>
              <a:t>Higher tessellation = higher accuracy but more rendering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9B45A-2713-41DD-B997-D0174EF166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7713" y="3160228"/>
            <a:ext cx="6004701" cy="35181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Heptagon 10">
            <a:extLst>
              <a:ext uri="{FF2B5EF4-FFF2-40B4-BE49-F238E27FC236}">
                <a16:creationId xmlns:a16="http://schemas.microsoft.com/office/drawing/2014/main" id="{C2B28668-243B-4B64-A680-2DF291B5711D}"/>
              </a:ext>
            </a:extLst>
          </p:cNvPr>
          <p:cNvSpPr/>
          <p:nvPr/>
        </p:nvSpPr>
        <p:spPr>
          <a:xfrm>
            <a:off x="7478599" y="3429000"/>
            <a:ext cx="3475913" cy="3249078"/>
          </a:xfrm>
          <a:prstGeom prst="hept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Tessellation = 3</a:t>
            </a:r>
          </a:p>
          <a:p>
            <a:pPr algn="ctr"/>
            <a:r>
              <a:rPr lang="en-US" dirty="0"/>
              <a:t>Vertices = 277</a:t>
            </a:r>
          </a:p>
        </p:txBody>
      </p:sp>
    </p:spTree>
    <p:extLst>
      <p:ext uri="{BB962C8B-B14F-4D97-AF65-F5344CB8AC3E}">
        <p14:creationId xmlns:p14="http://schemas.microsoft.com/office/powerpoint/2010/main" val="27164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Sphere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A407CB-5992-406D-B72D-66BDA267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Deployed using </a:t>
            </a:r>
            <a:r>
              <a:rPr lang="en-US" sz="2400" dirty="0" err="1"/>
              <a:t>DirectXTK</a:t>
            </a:r>
            <a:endParaRPr lang="en-US" sz="2400" dirty="0"/>
          </a:p>
          <a:p>
            <a:r>
              <a:rPr lang="en-US" sz="2400" dirty="0"/>
              <a:t>Tessellation parameter determines precision</a:t>
            </a:r>
          </a:p>
          <a:p>
            <a:pPr lvl="1"/>
            <a:r>
              <a:rPr lang="en-US" sz="2000" dirty="0"/>
              <a:t>Higher tessellation = higher accuracy but more rendering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9B45A-2713-41DD-B997-D0174EF166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2322" y="3160491"/>
            <a:ext cx="6015483" cy="35175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Decagon 10">
            <a:extLst>
              <a:ext uri="{FF2B5EF4-FFF2-40B4-BE49-F238E27FC236}">
                <a16:creationId xmlns:a16="http://schemas.microsoft.com/office/drawing/2014/main" id="{C2B28668-243B-4B64-A680-2DF291B5711D}"/>
              </a:ext>
            </a:extLst>
          </p:cNvPr>
          <p:cNvSpPr/>
          <p:nvPr/>
        </p:nvSpPr>
        <p:spPr>
          <a:xfrm>
            <a:off x="7472218" y="3423036"/>
            <a:ext cx="3482294" cy="3255042"/>
          </a:xfrm>
          <a:prstGeom prst="dec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Tessellation = 4</a:t>
            </a:r>
          </a:p>
          <a:p>
            <a:pPr algn="ctr"/>
            <a:r>
              <a:rPr lang="en-US" dirty="0"/>
              <a:t>Vertices = 1061</a:t>
            </a:r>
          </a:p>
        </p:txBody>
      </p:sp>
    </p:spTree>
    <p:extLst>
      <p:ext uri="{BB962C8B-B14F-4D97-AF65-F5344CB8AC3E}">
        <p14:creationId xmlns:p14="http://schemas.microsoft.com/office/powerpoint/2010/main" val="19268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18F7-5A42-4A10-943D-32F66AE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4279F6-5F61-4000-AAF8-0044051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Motivation</a:t>
            </a:r>
          </a:p>
          <a:p>
            <a:r>
              <a:rPr lang="en-US" sz="2400" dirty="0"/>
              <a:t>VR challenges</a:t>
            </a:r>
          </a:p>
          <a:p>
            <a:r>
              <a:rPr lang="en-US" sz="2400" dirty="0"/>
              <a:t>Player concept</a:t>
            </a:r>
          </a:p>
          <a:p>
            <a:r>
              <a:rPr lang="en-US" sz="2400" dirty="0"/>
              <a:t>SDKs</a:t>
            </a:r>
          </a:p>
          <a:p>
            <a:r>
              <a:rPr lang="en-US" sz="2400" dirty="0"/>
              <a:t>Architecture</a:t>
            </a:r>
          </a:p>
          <a:p>
            <a:r>
              <a:rPr lang="en-US" sz="2400" dirty="0"/>
              <a:t>Profiling</a:t>
            </a:r>
          </a:p>
          <a:p>
            <a:r>
              <a:rPr lang="en-US" sz="2400" dirty="0"/>
              <a:t>Demonstration</a:t>
            </a:r>
          </a:p>
          <a:p>
            <a:r>
              <a:rPr lang="en-US" sz="2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265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Sphere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A407CB-5992-406D-B72D-66BDA267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Deployed using </a:t>
            </a:r>
            <a:r>
              <a:rPr lang="en-US" sz="2400" dirty="0" err="1"/>
              <a:t>DirectXTK</a:t>
            </a:r>
            <a:endParaRPr lang="en-US" sz="2400" dirty="0"/>
          </a:p>
          <a:p>
            <a:r>
              <a:rPr lang="en-US" sz="2400" dirty="0"/>
              <a:t>Tessellation parameter determines precision</a:t>
            </a:r>
          </a:p>
          <a:p>
            <a:pPr lvl="1"/>
            <a:r>
              <a:rPr lang="en-US" sz="2000" dirty="0"/>
              <a:t>Higher tessellation = higher accuracy but more rendering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9B45A-2713-41DD-B997-D0174EF166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1872" y="3160491"/>
            <a:ext cx="6016383" cy="35175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Dodecagon 10">
            <a:extLst>
              <a:ext uri="{FF2B5EF4-FFF2-40B4-BE49-F238E27FC236}">
                <a16:creationId xmlns:a16="http://schemas.microsoft.com/office/drawing/2014/main" id="{C2B28668-243B-4B64-A680-2DF291B5711D}"/>
              </a:ext>
            </a:extLst>
          </p:cNvPr>
          <p:cNvSpPr/>
          <p:nvPr/>
        </p:nvSpPr>
        <p:spPr>
          <a:xfrm>
            <a:off x="7481455" y="3431670"/>
            <a:ext cx="3473057" cy="3246408"/>
          </a:xfrm>
          <a:prstGeom prst="dodecag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Tessellation = 5</a:t>
            </a:r>
          </a:p>
          <a:p>
            <a:pPr algn="ctr"/>
            <a:r>
              <a:rPr lang="en-US" dirty="0"/>
              <a:t>Vertices = 4165</a:t>
            </a:r>
          </a:p>
        </p:txBody>
      </p:sp>
    </p:spTree>
    <p:extLst>
      <p:ext uri="{BB962C8B-B14F-4D97-AF65-F5344CB8AC3E}">
        <p14:creationId xmlns:p14="http://schemas.microsoft.com/office/powerpoint/2010/main" val="393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Sphere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A407CB-5992-406D-B72D-66BDA267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Deployed using </a:t>
            </a:r>
            <a:r>
              <a:rPr lang="en-US" sz="2400" dirty="0" err="1"/>
              <a:t>DirectXTK</a:t>
            </a:r>
            <a:endParaRPr lang="en-US" sz="2400" dirty="0"/>
          </a:p>
          <a:p>
            <a:r>
              <a:rPr lang="en-US" sz="2400" dirty="0"/>
              <a:t>Tessellation parameter determines precision</a:t>
            </a:r>
          </a:p>
          <a:p>
            <a:pPr lvl="1"/>
            <a:r>
              <a:rPr lang="en-US" sz="2000" dirty="0"/>
              <a:t>Higher tessellation = higher accuracy but more rendering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9B45A-2713-41DD-B997-D0174EF166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2322" y="3160491"/>
            <a:ext cx="6015483" cy="35175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2B28668-243B-4B64-A680-2DF291B5711D}"/>
              </a:ext>
            </a:extLst>
          </p:cNvPr>
          <p:cNvSpPr/>
          <p:nvPr/>
        </p:nvSpPr>
        <p:spPr>
          <a:xfrm>
            <a:off x="7472218" y="3423036"/>
            <a:ext cx="3482294" cy="3255042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Tessellation = 6</a:t>
            </a:r>
          </a:p>
          <a:p>
            <a:pPr algn="ctr"/>
            <a:r>
              <a:rPr lang="en-US" dirty="0"/>
              <a:t>Vertices = 16517</a:t>
            </a:r>
          </a:p>
        </p:txBody>
      </p:sp>
    </p:spTree>
    <p:extLst>
      <p:ext uri="{BB962C8B-B14F-4D97-AF65-F5344CB8AC3E}">
        <p14:creationId xmlns:p14="http://schemas.microsoft.com/office/powerpoint/2010/main" val="24918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931E-42A0-4E12-9C52-81C68A17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0337"/>
            <a:ext cx="9692640" cy="721504"/>
          </a:xfrm>
        </p:spPr>
        <p:txBody>
          <a:bodyPr/>
          <a:lstStyle/>
          <a:p>
            <a:r>
              <a:rPr lang="en-US" dirty="0"/>
              <a:t>Architecture – Class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65DB2F-3E16-4701-8D8F-E353C8C35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861841"/>
            <a:ext cx="8116435" cy="57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E538-DCAA-429C-8785-B6A22402C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Problem: video files run at a standard rate of ~(24-60) fps whereas headsets are refreshed at ~90Hz</a:t>
            </a:r>
          </a:p>
          <a:p>
            <a:r>
              <a:rPr lang="en-US" sz="2400" dirty="0"/>
              <a:t>How to convert it to the headset’s refresh rate?</a:t>
            </a:r>
          </a:p>
          <a:p>
            <a:r>
              <a:rPr lang="en-US" sz="2400" dirty="0"/>
              <a:t>How to make sure it’s not displayed too fast/slow?</a:t>
            </a:r>
          </a:p>
          <a:p>
            <a:r>
              <a:rPr lang="en-US" sz="2400" dirty="0"/>
              <a:t>Do we repeat frames? Which ones?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2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Solution: An algorithm that determines which frames to repeat</a:t>
            </a:r>
            <a:br>
              <a:rPr lang="en-US" sz="2400" dirty="0"/>
            </a:br>
            <a:r>
              <a:rPr lang="en-US" sz="2400" dirty="0"/>
              <a:t>and how many times, optimized for “smoothness”. </a:t>
            </a:r>
          </a:p>
          <a:p>
            <a:r>
              <a:rPr lang="en-US" sz="2400" dirty="0"/>
              <a:t>Optimized for “smoothness”: The difference between the </a:t>
            </a:r>
            <a:r>
              <a:rPr lang="en-US" sz="2400" i="1" dirty="0"/>
              <a:t>most</a:t>
            </a:r>
            <a:r>
              <a:rPr lang="en-US" sz="2400" dirty="0"/>
              <a:t> and the </a:t>
            </a:r>
            <a:r>
              <a:rPr lang="en-US" sz="2400" i="1" dirty="0"/>
              <a:t>least </a:t>
            </a:r>
            <a:r>
              <a:rPr lang="en-US" sz="2400" dirty="0"/>
              <a:t>repeated frames should be no more than one repetition.</a:t>
            </a:r>
          </a:p>
          <a:p>
            <a:r>
              <a:rPr lang="en-US" sz="2400" dirty="0"/>
              <a:t>Intuition – this is considered bad outcome: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901952" y="4224528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3364992" y="4224528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832604" y="4206240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054596" y="420624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295644" y="4105656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892808" y="5294376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660904" y="5294376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3429000" y="5294376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4197096" y="5294376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965192" y="5294376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733288" y="5294376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6501384" y="5193188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7141464" y="5294376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2176272" y="4681728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2473452" y="4681728"/>
            <a:ext cx="470916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2473452" y="4681728"/>
            <a:ext cx="1239012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3936492" y="4681728"/>
            <a:ext cx="54406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936492" y="4681728"/>
            <a:ext cx="131216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A19FE5-DEB9-4891-845D-B5CFCDBDB9E8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5404104" y="4663440"/>
            <a:ext cx="612648" cy="63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8677656" y="4197989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45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8677656" y="5308274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07B994B-6E8D-40E2-AC09-BCF699D37967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712464" y="4681728"/>
            <a:ext cx="22402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3BBD235-83D4-434D-8763-795795992E6C}"/>
              </a:ext>
            </a:extLst>
          </p:cNvPr>
          <p:cNvSpPr/>
          <p:nvPr/>
        </p:nvSpPr>
        <p:spPr>
          <a:xfrm>
            <a:off x="3431286" y="5294376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C76DBB-FD89-41CD-A5E1-48F63114726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248656" y="4663440"/>
            <a:ext cx="155448" cy="63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A1D9344-6B52-47DF-A9A7-38970C0D39FD}"/>
              </a:ext>
            </a:extLst>
          </p:cNvPr>
          <p:cNvSpPr/>
          <p:nvPr/>
        </p:nvSpPr>
        <p:spPr>
          <a:xfrm>
            <a:off x="4965192" y="5294376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1F1A56-8698-45C1-8DE3-D4A4E5A9E20E}"/>
              </a:ext>
            </a:extLst>
          </p:cNvPr>
          <p:cNvSpPr txBox="1"/>
          <p:nvPr/>
        </p:nvSpPr>
        <p:spPr>
          <a:xfrm>
            <a:off x="2567178" y="5810805"/>
            <a:ext cx="551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expected outcome</a:t>
            </a:r>
          </a:p>
        </p:txBody>
      </p:sp>
    </p:spTree>
    <p:extLst>
      <p:ext uri="{BB962C8B-B14F-4D97-AF65-F5344CB8AC3E}">
        <p14:creationId xmlns:p14="http://schemas.microsoft.com/office/powerpoint/2010/main" val="324084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57" grpId="0" animBg="1"/>
      <p:bldP spid="71" grpId="0" animBg="1"/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sz="2400" dirty="0"/>
              <a:t>Example 1 – In: 30 fps, Out: 90 fps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263396" y="2672715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2726436" y="2672715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194048" y="2672715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730490" y="266773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989826" y="2553843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254252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022348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2790444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3558540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326636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094732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8096250" y="3646454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8736330" y="3747642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1537716" y="3129915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1834896" y="3129915"/>
            <a:ext cx="470916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1834896" y="3129915"/>
            <a:ext cx="1239012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3297936" y="3129915"/>
            <a:ext cx="54406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297936" y="3129915"/>
            <a:ext cx="131216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A19FE5-DEB9-4891-845D-B5CFCDBDB9E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>
            <a:off x="3297936" y="3129915"/>
            <a:ext cx="208026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9421368" y="2641497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30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9421368" y="3756461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DC6583-6BCC-4E96-BF11-5300583B2175}"/>
              </a:ext>
            </a:extLst>
          </p:cNvPr>
          <p:cNvSpPr/>
          <p:nvPr/>
        </p:nvSpPr>
        <p:spPr>
          <a:xfrm>
            <a:off x="5657088" y="2667730"/>
            <a:ext cx="11430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BA62AC-F4E7-4289-B36B-119C3D8B0D4D}"/>
              </a:ext>
            </a:extLst>
          </p:cNvPr>
          <p:cNvSpPr/>
          <p:nvPr/>
        </p:nvSpPr>
        <p:spPr>
          <a:xfrm>
            <a:off x="5859399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4F2A740-D6A3-4682-B07D-370CC9B1A5BF}"/>
              </a:ext>
            </a:extLst>
          </p:cNvPr>
          <p:cNvSpPr/>
          <p:nvPr/>
        </p:nvSpPr>
        <p:spPr>
          <a:xfrm>
            <a:off x="6624066" y="3744120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2E4A14D-5A9C-4E7E-9F43-72752D94361D}"/>
              </a:ext>
            </a:extLst>
          </p:cNvPr>
          <p:cNvSpPr/>
          <p:nvPr/>
        </p:nvSpPr>
        <p:spPr>
          <a:xfrm>
            <a:off x="7392162" y="3733071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9AA5BB-CBBD-4B4A-8015-37699695E06E}"/>
              </a:ext>
            </a:extLst>
          </p:cNvPr>
          <p:cNvCxnSpPr>
            <a:cxnSpLocks/>
            <a:stCxn id="8" idx="2"/>
            <a:endCxn id="30" idx="0"/>
          </p:cNvCxnSpPr>
          <p:nvPr/>
        </p:nvCxnSpPr>
        <p:spPr>
          <a:xfrm>
            <a:off x="4765548" y="3129915"/>
            <a:ext cx="1377315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67F8BE-5A41-4D29-9766-85EE646E0E38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>
            <a:off x="4765548" y="3129915"/>
            <a:ext cx="2141982" cy="61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03A333-5F9F-45C9-A48B-6DBE5AAF8F71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4765548" y="3129915"/>
            <a:ext cx="2910078" cy="60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sz="2400" dirty="0"/>
              <a:t>Example 2 – In: 60 fps, Out: 90 fps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263396" y="2672715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2726436" y="2672715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194048" y="2672715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730490" y="266773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989826" y="2553843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254252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022348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2790444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3558540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326636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094732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8096250" y="3646454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8736330" y="3747642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1537716" y="3129915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2305812" y="3129915"/>
            <a:ext cx="99212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073908" y="3129915"/>
            <a:ext cx="22402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flipH="1">
            <a:off x="3842004" y="3129915"/>
            <a:ext cx="92354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 flipH="1">
            <a:off x="4610100" y="3124930"/>
            <a:ext cx="1618488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A19FE5-DEB9-4891-845D-B5CFCDBDB9E8}"/>
              </a:ext>
            </a:extLst>
          </p:cNvPr>
          <p:cNvCxnSpPr>
            <a:cxnSpLocks/>
            <a:stCxn id="29" idx="2"/>
            <a:endCxn id="19" idx="0"/>
          </p:cNvCxnSpPr>
          <p:nvPr/>
        </p:nvCxnSpPr>
        <p:spPr>
          <a:xfrm flipH="1">
            <a:off x="5378196" y="3124930"/>
            <a:ext cx="850392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9421368" y="2641497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60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9421368" y="3756461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DC6583-6BCC-4E96-BF11-5300583B2175}"/>
              </a:ext>
            </a:extLst>
          </p:cNvPr>
          <p:cNvSpPr/>
          <p:nvPr/>
        </p:nvSpPr>
        <p:spPr>
          <a:xfrm>
            <a:off x="5657088" y="2667730"/>
            <a:ext cx="11430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BA62AC-F4E7-4289-B36B-119C3D8B0D4D}"/>
              </a:ext>
            </a:extLst>
          </p:cNvPr>
          <p:cNvSpPr/>
          <p:nvPr/>
        </p:nvSpPr>
        <p:spPr>
          <a:xfrm>
            <a:off x="5859399" y="3742563"/>
            <a:ext cx="566928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6F4140B-AA58-4303-95B3-CBF7D7CB1BE5}"/>
              </a:ext>
            </a:extLst>
          </p:cNvPr>
          <p:cNvSpPr/>
          <p:nvPr/>
        </p:nvSpPr>
        <p:spPr>
          <a:xfrm>
            <a:off x="6624066" y="3742563"/>
            <a:ext cx="566928" cy="4572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60EB13E-2631-48BA-9855-9DED5E45C801}"/>
              </a:ext>
            </a:extLst>
          </p:cNvPr>
          <p:cNvSpPr/>
          <p:nvPr/>
        </p:nvSpPr>
        <p:spPr>
          <a:xfrm>
            <a:off x="7383399" y="3742563"/>
            <a:ext cx="566928" cy="4572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153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sz="2400" dirty="0"/>
              <a:t>Example 3 – In: 80 fps, Out: 90 fps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263396" y="2672715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2726436" y="2672715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194048" y="2672715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730490" y="266773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989826" y="2553843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254252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022348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2790444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3558540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326636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094732" y="3742563"/>
            <a:ext cx="566928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8096250" y="3646454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8736330" y="3747642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1537716" y="3129915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1834896" y="3129915"/>
            <a:ext cx="470916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073908" y="3129915"/>
            <a:ext cx="22402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flipH="1">
            <a:off x="3842004" y="3129915"/>
            <a:ext cx="923544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 flipH="1">
            <a:off x="4610100" y="3124930"/>
            <a:ext cx="1618488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9421368" y="2641497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80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9421368" y="3756461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DC6583-6BCC-4E96-BF11-5300583B2175}"/>
              </a:ext>
            </a:extLst>
          </p:cNvPr>
          <p:cNvSpPr/>
          <p:nvPr/>
        </p:nvSpPr>
        <p:spPr>
          <a:xfrm>
            <a:off x="5657088" y="2667730"/>
            <a:ext cx="11430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BA62AC-F4E7-4289-B36B-119C3D8B0D4D}"/>
              </a:ext>
            </a:extLst>
          </p:cNvPr>
          <p:cNvSpPr/>
          <p:nvPr/>
        </p:nvSpPr>
        <p:spPr>
          <a:xfrm>
            <a:off x="5859399" y="3742563"/>
            <a:ext cx="566928" cy="4572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6F4140B-AA58-4303-95B3-CBF7D7CB1BE5}"/>
              </a:ext>
            </a:extLst>
          </p:cNvPr>
          <p:cNvSpPr/>
          <p:nvPr/>
        </p:nvSpPr>
        <p:spPr>
          <a:xfrm>
            <a:off x="6624066" y="3742563"/>
            <a:ext cx="566928" cy="4572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60EB13E-2631-48BA-9855-9DED5E45C801}"/>
              </a:ext>
            </a:extLst>
          </p:cNvPr>
          <p:cNvSpPr/>
          <p:nvPr/>
        </p:nvSpPr>
        <p:spPr>
          <a:xfrm>
            <a:off x="7383399" y="3742563"/>
            <a:ext cx="566928" cy="4572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706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71F-760F-42C1-8225-F9CDA8AA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rate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9FBB0-6A75-4C42-9EC0-C5B93A2A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sz="2400" dirty="0"/>
              <a:t>Example 4 – In: 40 fps, Out: 90 fps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E1DE96-CB05-498C-A4C7-F3D372B09D6D}"/>
              </a:ext>
            </a:extLst>
          </p:cNvPr>
          <p:cNvSpPr/>
          <p:nvPr/>
        </p:nvSpPr>
        <p:spPr>
          <a:xfrm>
            <a:off x="1263396" y="2672715"/>
            <a:ext cx="114300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DFD5B4-0865-4959-A449-D2E06481D038}"/>
              </a:ext>
            </a:extLst>
          </p:cNvPr>
          <p:cNvSpPr/>
          <p:nvPr/>
        </p:nvSpPr>
        <p:spPr>
          <a:xfrm>
            <a:off x="2726436" y="2672715"/>
            <a:ext cx="1143000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139D92-B43E-4013-9974-A6AA85B4753E}"/>
              </a:ext>
            </a:extLst>
          </p:cNvPr>
          <p:cNvSpPr/>
          <p:nvPr/>
        </p:nvSpPr>
        <p:spPr>
          <a:xfrm>
            <a:off x="4194048" y="2672715"/>
            <a:ext cx="1143000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EAFD8D-B539-4E7F-884B-BFD7FF3C3F02}"/>
              </a:ext>
            </a:extLst>
          </p:cNvPr>
          <p:cNvSpPr/>
          <p:nvPr/>
        </p:nvSpPr>
        <p:spPr>
          <a:xfrm>
            <a:off x="7730490" y="2667730"/>
            <a:ext cx="1143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799E-A36B-41D9-A34C-AA2A99D6FA8B}"/>
              </a:ext>
            </a:extLst>
          </p:cNvPr>
          <p:cNvSpPr txBox="1"/>
          <p:nvPr/>
        </p:nvSpPr>
        <p:spPr>
          <a:xfrm>
            <a:off x="6989826" y="2553843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51369-FD8E-4106-AC31-E51918FB92CA}"/>
              </a:ext>
            </a:extLst>
          </p:cNvPr>
          <p:cNvSpPr/>
          <p:nvPr/>
        </p:nvSpPr>
        <p:spPr>
          <a:xfrm>
            <a:off x="1254252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F770D5-0500-4E7D-9DCF-2ED307F01B23}"/>
              </a:ext>
            </a:extLst>
          </p:cNvPr>
          <p:cNvSpPr/>
          <p:nvPr/>
        </p:nvSpPr>
        <p:spPr>
          <a:xfrm>
            <a:off x="2022348" y="3742563"/>
            <a:ext cx="566928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1C0EDF-EDC4-4B91-94A2-7A0351634CD0}"/>
              </a:ext>
            </a:extLst>
          </p:cNvPr>
          <p:cNvSpPr/>
          <p:nvPr/>
        </p:nvSpPr>
        <p:spPr>
          <a:xfrm>
            <a:off x="2790444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5EB4E7-429A-4E2C-AA2F-68EB0F691F20}"/>
              </a:ext>
            </a:extLst>
          </p:cNvPr>
          <p:cNvSpPr/>
          <p:nvPr/>
        </p:nvSpPr>
        <p:spPr>
          <a:xfrm>
            <a:off x="3558540" y="3742563"/>
            <a:ext cx="566928" cy="457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19C011-B309-46CF-BE24-E80FD5653128}"/>
              </a:ext>
            </a:extLst>
          </p:cNvPr>
          <p:cNvSpPr/>
          <p:nvPr/>
        </p:nvSpPr>
        <p:spPr>
          <a:xfrm>
            <a:off x="4326636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F1FF84-58C4-4FB7-BFE9-DF1FEA3B2C27}"/>
              </a:ext>
            </a:extLst>
          </p:cNvPr>
          <p:cNvSpPr/>
          <p:nvPr/>
        </p:nvSpPr>
        <p:spPr>
          <a:xfrm>
            <a:off x="5094732" y="3742563"/>
            <a:ext cx="566928" cy="457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D058B-249A-4376-9FFF-8D3D217754E1}"/>
              </a:ext>
            </a:extLst>
          </p:cNvPr>
          <p:cNvSpPr txBox="1"/>
          <p:nvPr/>
        </p:nvSpPr>
        <p:spPr>
          <a:xfrm>
            <a:off x="8096250" y="3646454"/>
            <a:ext cx="43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A36CA-F693-4417-966E-968FFE3E415A}"/>
              </a:ext>
            </a:extLst>
          </p:cNvPr>
          <p:cNvSpPr/>
          <p:nvPr/>
        </p:nvSpPr>
        <p:spPr>
          <a:xfrm>
            <a:off x="8736330" y="3747642"/>
            <a:ext cx="566928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53D3E7-7885-4FD7-92DF-9A06715E79A1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1537716" y="3129915"/>
            <a:ext cx="297180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90644-6B5D-46FB-A827-CC728ABC0C0C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1834896" y="3129915"/>
            <a:ext cx="470916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B53044-5F3A-4195-B61F-62EE8D1C226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073908" y="3129915"/>
            <a:ext cx="22402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7433FF-C61C-48C8-B0AD-73B6E05D508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3297936" y="3129915"/>
            <a:ext cx="54406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8ED903-2AA0-4490-978F-FC1F07F0065A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4610100" y="3129915"/>
            <a:ext cx="15544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F4D312-0E50-45FC-978F-872F2ED8C8BB}"/>
              </a:ext>
            </a:extLst>
          </p:cNvPr>
          <p:cNvSpPr txBox="1"/>
          <p:nvPr/>
        </p:nvSpPr>
        <p:spPr>
          <a:xfrm>
            <a:off x="9421368" y="2641497"/>
            <a:ext cx="133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 40 fps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537A5-992B-4E4B-A01D-5FB075E4A7AA}"/>
              </a:ext>
            </a:extLst>
          </p:cNvPr>
          <p:cNvSpPr txBox="1"/>
          <p:nvPr/>
        </p:nvSpPr>
        <p:spPr>
          <a:xfrm>
            <a:off x="9421368" y="3756461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90 fps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DC6583-6BCC-4E96-BF11-5300583B2175}"/>
              </a:ext>
            </a:extLst>
          </p:cNvPr>
          <p:cNvSpPr/>
          <p:nvPr/>
        </p:nvSpPr>
        <p:spPr>
          <a:xfrm>
            <a:off x="5657088" y="2667730"/>
            <a:ext cx="1143000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BA62AC-F4E7-4289-B36B-119C3D8B0D4D}"/>
              </a:ext>
            </a:extLst>
          </p:cNvPr>
          <p:cNvSpPr/>
          <p:nvPr/>
        </p:nvSpPr>
        <p:spPr>
          <a:xfrm>
            <a:off x="5859399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6F4140B-AA58-4303-95B3-CBF7D7CB1BE5}"/>
              </a:ext>
            </a:extLst>
          </p:cNvPr>
          <p:cNvSpPr/>
          <p:nvPr/>
        </p:nvSpPr>
        <p:spPr>
          <a:xfrm>
            <a:off x="6624066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60EB13E-2631-48BA-9855-9DED5E45C801}"/>
              </a:ext>
            </a:extLst>
          </p:cNvPr>
          <p:cNvSpPr/>
          <p:nvPr/>
        </p:nvSpPr>
        <p:spPr>
          <a:xfrm>
            <a:off x="7383399" y="3742563"/>
            <a:ext cx="566928" cy="4572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CEE6BA-154D-43B9-83EC-2512F9A0D112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4765548" y="3129915"/>
            <a:ext cx="612648" cy="61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AC684E-E747-41F3-B2C9-682C964761E0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6142863" y="3124930"/>
            <a:ext cx="85725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07BF48-8683-4152-AD0F-575924B9E992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>
            <a:off x="6228588" y="3124930"/>
            <a:ext cx="678942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25D89-93F3-4DB3-AA39-5C2E624D01C5}"/>
              </a:ext>
            </a:extLst>
          </p:cNvPr>
          <p:cNvCxnSpPr>
            <a:cxnSpLocks/>
            <a:stCxn id="29" idx="2"/>
            <a:endCxn id="39" idx="0"/>
          </p:cNvCxnSpPr>
          <p:nvPr/>
        </p:nvCxnSpPr>
        <p:spPr>
          <a:xfrm>
            <a:off x="6228588" y="3124930"/>
            <a:ext cx="1438275" cy="61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8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E77-E8BA-4AE6-8CC8-455FF42E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Profiling tools:</a:t>
            </a:r>
          </a:p>
          <a:p>
            <a:pPr lvl="1"/>
            <a:r>
              <a:rPr lang="en-US" sz="1800" dirty="0"/>
              <a:t>Visual Studio Performance Profiler (High, stable performance)</a:t>
            </a:r>
          </a:p>
          <a:p>
            <a:pPr lvl="1"/>
            <a:r>
              <a:rPr lang="en-US" sz="1800" dirty="0"/>
              <a:t>Intel </a:t>
            </a:r>
            <a:r>
              <a:rPr lang="en-US" sz="1800" dirty="0" err="1"/>
              <a:t>VTune</a:t>
            </a:r>
            <a:r>
              <a:rPr lang="en-US" sz="1800" dirty="0"/>
              <a:t> Amplifier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1A56-003A-4F6C-AEBC-F2A6485812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987" y="3112927"/>
            <a:ext cx="9785130" cy="3204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9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988E-54A8-49D5-824A-FF06F480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8DCA-7780-432D-A479-145828631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10237402" cy="4351337"/>
          </a:xfrm>
        </p:spPr>
        <p:txBody>
          <a:bodyPr>
            <a:normAutofit/>
          </a:bodyPr>
          <a:lstStyle/>
          <a:p>
            <a:r>
              <a:rPr lang="en-US" sz="2400" dirty="0"/>
              <a:t>VR is a growing industry</a:t>
            </a:r>
          </a:p>
          <a:p>
            <a:r>
              <a:rPr lang="en-US" sz="2400" dirty="0"/>
              <a:t>2014: Google launches an affordable VR headset</a:t>
            </a:r>
          </a:p>
          <a:p>
            <a:r>
              <a:rPr lang="en-US" sz="2400" dirty="0"/>
              <a:t>2015: Facebook acquires Oculus for $2 billion</a:t>
            </a:r>
          </a:p>
          <a:p>
            <a:r>
              <a:rPr lang="en-US" sz="2400" dirty="0"/>
              <a:t>2015: YouTube &amp; Facebook add support for 360° Video technology</a:t>
            </a:r>
          </a:p>
          <a:p>
            <a:pPr marL="0" indent="0">
              <a:buNone/>
            </a:pPr>
            <a:r>
              <a:rPr lang="en-US" sz="2400" dirty="0"/>
              <a:t>  …</a:t>
            </a:r>
          </a:p>
          <a:p>
            <a:r>
              <a:rPr lang="en-US" sz="2400" dirty="0"/>
              <a:t>2018: Hezi &amp; Alexey develop an open-source VR 360° Player</a:t>
            </a:r>
          </a:p>
          <a:p>
            <a:endParaRPr lang="en-US" sz="2400" dirty="0"/>
          </a:p>
        </p:txBody>
      </p:sp>
      <p:pic>
        <p:nvPicPr>
          <p:cNvPr id="4" name="Picture 3" descr="Image result for oculus rift">
            <a:extLst>
              <a:ext uri="{FF2B5EF4-FFF2-40B4-BE49-F238E27FC236}">
                <a16:creationId xmlns:a16="http://schemas.microsoft.com/office/drawing/2014/main" id="{35125AD5-F644-4A07-B1F9-5443B59EF46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13099" r="6310" b="12779"/>
          <a:stretch/>
        </p:blipFill>
        <p:spPr bwMode="auto">
          <a:xfrm>
            <a:off x="8529447" y="5079452"/>
            <a:ext cx="2691796" cy="17106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2" name="Picture 8" descr="Image result for sony vr">
            <a:extLst>
              <a:ext uri="{FF2B5EF4-FFF2-40B4-BE49-F238E27FC236}">
                <a16:creationId xmlns:a16="http://schemas.microsoft.com/office/drawing/2014/main" id="{BFC3879E-EB56-419D-A216-AAF37A1C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009" y="5079452"/>
            <a:ext cx="271193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oogle cardboard">
            <a:extLst>
              <a:ext uri="{FF2B5EF4-FFF2-40B4-BE49-F238E27FC236}">
                <a16:creationId xmlns:a16="http://schemas.microsoft.com/office/drawing/2014/main" id="{DA534269-2050-4850-98DF-5401F3DC8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37" y="5079452"/>
            <a:ext cx="2578672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ear vr">
            <a:extLst>
              <a:ext uri="{FF2B5EF4-FFF2-40B4-BE49-F238E27FC236}">
                <a16:creationId xmlns:a16="http://schemas.microsoft.com/office/drawing/2014/main" id="{E4EF102F-2668-4A82-BF78-71500C29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7" y="5083261"/>
            <a:ext cx="2307817" cy="17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5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E77-E8BA-4AE6-8CC8-455FF42E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Profiling tools:</a:t>
            </a:r>
          </a:p>
          <a:p>
            <a:pPr lvl="1"/>
            <a:r>
              <a:rPr lang="en-US" sz="1800" dirty="0"/>
              <a:t>Visual Studio Performance Profiler</a:t>
            </a:r>
          </a:p>
          <a:p>
            <a:pPr lvl="1"/>
            <a:r>
              <a:rPr lang="en-US" sz="1800" dirty="0"/>
              <a:t>Intel </a:t>
            </a:r>
            <a:r>
              <a:rPr lang="en-US" sz="1800" dirty="0" err="1"/>
              <a:t>VTune</a:t>
            </a:r>
            <a:r>
              <a:rPr lang="en-US" sz="1800" dirty="0"/>
              <a:t> Amplifier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1A56-003A-4F6C-AEBC-F2A6485812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93" y="3112927"/>
            <a:ext cx="10458235" cy="19783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C1012-E641-4EB2-8C8E-6F314F8CC7CA}"/>
              </a:ext>
            </a:extLst>
          </p:cNvPr>
          <p:cNvSpPr txBox="1"/>
          <p:nvPr/>
        </p:nvSpPr>
        <p:spPr>
          <a:xfrm>
            <a:off x="5559552" y="5312538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  <a:p>
            <a:r>
              <a:rPr lang="en-US" dirty="0"/>
              <a:t>Runtime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20860E-AABE-4DB2-A168-F2742F8DBC0E}"/>
              </a:ext>
            </a:extLst>
          </p:cNvPr>
          <p:cNvSpPr/>
          <p:nvPr/>
        </p:nvSpPr>
        <p:spPr>
          <a:xfrm>
            <a:off x="5047488" y="5429774"/>
            <a:ext cx="384048" cy="1372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21507A-3B6C-40D9-AC1B-290B0776F62A}"/>
              </a:ext>
            </a:extLst>
          </p:cNvPr>
          <p:cNvSpPr/>
          <p:nvPr/>
        </p:nvSpPr>
        <p:spPr>
          <a:xfrm>
            <a:off x="5047488" y="5704538"/>
            <a:ext cx="384048" cy="13728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0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– Render Loop (deliver </a:t>
            </a:r>
            <a:r>
              <a:rPr lang="en-US" dirty="0" err="1"/>
              <a:t>th.</a:t>
            </a:r>
            <a:r>
              <a:rPr lang="en-US" dirty="0"/>
              <a:t>)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D3E104A-F34A-4FE0-A20D-CD9D17761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990765"/>
              </p:ext>
            </p:extLst>
          </p:nvPr>
        </p:nvGraphicFramePr>
        <p:xfrm>
          <a:off x="400050" y="20243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7D9A8348-309F-4F0F-BB94-45CDCA3A76DE}"/>
              </a:ext>
            </a:extLst>
          </p:cNvPr>
          <p:cNvSpPr/>
          <p:nvPr/>
        </p:nvSpPr>
        <p:spPr>
          <a:xfrm rot="17944851">
            <a:off x="6971762" y="1196503"/>
            <a:ext cx="360727" cy="2159791"/>
          </a:xfrm>
          <a:prstGeom prst="rightBrace">
            <a:avLst>
              <a:gd name="adj1" fmla="val 966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8F0A8-BABA-47BF-BCBF-FE29C0E51BE9}"/>
              </a:ext>
            </a:extLst>
          </p:cNvPr>
          <p:cNvSpPr txBox="1"/>
          <p:nvPr/>
        </p:nvSpPr>
        <p:spPr>
          <a:xfrm>
            <a:off x="7219237" y="1772251"/>
            <a:ext cx="96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1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C8CE67A-3A7F-4C15-AB3D-0606F7B417CB}"/>
              </a:ext>
            </a:extLst>
          </p:cNvPr>
          <p:cNvSpPr/>
          <p:nvPr/>
        </p:nvSpPr>
        <p:spPr>
          <a:xfrm rot="2098697">
            <a:off x="7718381" y="4728915"/>
            <a:ext cx="360727" cy="2159791"/>
          </a:xfrm>
          <a:prstGeom prst="rightBrace">
            <a:avLst>
              <a:gd name="adj1" fmla="val 9669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23122-B9D4-4BFD-8BFB-2C4CF6F87CAD}"/>
              </a:ext>
            </a:extLst>
          </p:cNvPr>
          <p:cNvSpPr txBox="1"/>
          <p:nvPr/>
        </p:nvSpPr>
        <p:spPr>
          <a:xfrm>
            <a:off x="8042755" y="5830089"/>
            <a:ext cx="97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 2</a:t>
            </a:r>
          </a:p>
        </p:txBody>
      </p:sp>
    </p:spTree>
    <p:extLst>
      <p:ext uri="{BB962C8B-B14F-4D97-AF65-F5344CB8AC3E}">
        <p14:creationId xmlns:p14="http://schemas.microsoft.com/office/powerpoint/2010/main" val="37033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E77-E8BA-4AE6-8CC8-455FF42E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Profiling tools:</a:t>
            </a:r>
          </a:p>
          <a:p>
            <a:pPr lvl="1"/>
            <a:r>
              <a:rPr lang="en-US" sz="1800" dirty="0"/>
              <a:t>Visual Studio Performance Profiler</a:t>
            </a:r>
          </a:p>
          <a:p>
            <a:pPr lvl="1"/>
            <a:r>
              <a:rPr lang="en-US" sz="1800" dirty="0"/>
              <a:t>Intel </a:t>
            </a:r>
            <a:r>
              <a:rPr lang="en-US" sz="1800" dirty="0" err="1"/>
              <a:t>VTune</a:t>
            </a:r>
            <a:r>
              <a:rPr lang="en-US" sz="1800" dirty="0"/>
              <a:t> Amplifier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1A56-003A-4F6C-AEBC-F2A6485812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1872" y="3073968"/>
            <a:ext cx="9265415" cy="3348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5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75C-F627-4605-A062-077E512D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AE77-E8BA-4AE6-8CC8-455FF42E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Profiling tools:</a:t>
            </a:r>
          </a:p>
          <a:p>
            <a:pPr lvl="1"/>
            <a:r>
              <a:rPr lang="en-US" sz="1800" dirty="0"/>
              <a:t>Visual Studio Performance Profiler</a:t>
            </a:r>
          </a:p>
          <a:p>
            <a:pPr lvl="1"/>
            <a:r>
              <a:rPr lang="en-US" sz="1800" dirty="0"/>
              <a:t>Intel </a:t>
            </a:r>
            <a:r>
              <a:rPr lang="en-US" sz="1800" dirty="0" err="1"/>
              <a:t>VTune</a:t>
            </a:r>
            <a:r>
              <a:rPr lang="en-US" sz="1800" dirty="0"/>
              <a:t> Amplifier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91A56-003A-4F6C-AEBC-F2A6485812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093" y="3073968"/>
            <a:ext cx="8608973" cy="3348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488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C8DF-F630-425F-ABA2-82296947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5" name="Graphic 4" descr="Clapper board">
            <a:hlinkClick r:id="rId2" action="ppaction://hlinkfile"/>
            <a:extLst>
              <a:ext uri="{FF2B5EF4-FFF2-40B4-BE49-F238E27FC236}">
                <a16:creationId xmlns:a16="http://schemas.microsoft.com/office/drawing/2014/main" id="{2099E5B1-5CAC-423E-A5E3-5972536D1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03182" y="2823990"/>
            <a:ext cx="1210019" cy="12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7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AA38-B620-4C69-AA9F-096ABACB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D4DA1-3C6C-4A38-A158-A92A29433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Further investigate optimization opportunities</a:t>
            </a:r>
          </a:p>
          <a:p>
            <a:r>
              <a:rPr lang="en-US" sz="2400" b="1" dirty="0"/>
              <a:t>Add support for </a:t>
            </a:r>
            <a:r>
              <a:rPr lang="en-US" sz="2400" b="1" dirty="0" err="1"/>
              <a:t>WinMR</a:t>
            </a:r>
            <a:r>
              <a:rPr lang="en-US" sz="2400" b="1" dirty="0"/>
              <a:t>/HTC </a:t>
            </a:r>
            <a:r>
              <a:rPr lang="en-US" sz="2400" dirty="0" err="1"/>
              <a:t>Vive</a:t>
            </a:r>
            <a:r>
              <a:rPr lang="en-US" sz="2400" dirty="0"/>
              <a:t>/etc.</a:t>
            </a:r>
          </a:p>
          <a:p>
            <a:r>
              <a:rPr lang="en-US" sz="2400" b="1" dirty="0"/>
              <a:t>Add audio support</a:t>
            </a:r>
          </a:p>
          <a:p>
            <a:r>
              <a:rPr lang="en-US" sz="2400" b="1" dirty="0"/>
              <a:t>Add rewind support</a:t>
            </a:r>
          </a:p>
          <a:p>
            <a:r>
              <a:rPr lang="en-US" sz="2400" dirty="0"/>
              <a:t>Complete UI</a:t>
            </a:r>
          </a:p>
          <a:p>
            <a:r>
              <a:rPr lang="en-US" sz="2400" b="1" dirty="0"/>
              <a:t>Add seek support</a:t>
            </a:r>
          </a:p>
        </p:txBody>
      </p:sp>
    </p:spTree>
    <p:extLst>
      <p:ext uri="{BB962C8B-B14F-4D97-AF65-F5344CB8AC3E}">
        <p14:creationId xmlns:p14="http://schemas.microsoft.com/office/powerpoint/2010/main" val="115603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349E-1206-44FC-A60E-63FA5201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447C2-0EC5-4641-A05E-26CDF6A5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VR demands strong hardware and application support</a:t>
            </a:r>
          </a:p>
          <a:p>
            <a:r>
              <a:rPr lang="en-US" sz="2400" dirty="0"/>
              <a:t>High refresh rate ( 90 Hz ) – How to handle movies?</a:t>
            </a:r>
          </a:p>
          <a:p>
            <a:r>
              <a:rPr lang="en-US" sz="2400" dirty="0"/>
              <a:t>Double rendering ( once per eye )</a:t>
            </a:r>
          </a:p>
          <a:p>
            <a:r>
              <a:rPr lang="en-US" sz="2400" dirty="0"/>
              <a:t>High resolution ( 1080x1200 X2 )</a:t>
            </a:r>
          </a:p>
          <a:p>
            <a:r>
              <a:rPr lang="en-US" sz="2400" dirty="0"/>
              <a:t>Wide FOV ( 110° )</a:t>
            </a:r>
          </a:p>
          <a:p>
            <a:r>
              <a:rPr lang="en-US" sz="2400" dirty="0"/>
              <a:t>Quality sensitivity</a:t>
            </a:r>
          </a:p>
          <a:p>
            <a:r>
              <a:rPr lang="en-US" sz="2400" dirty="0"/>
              <a:t>Low motion-to-photon latency ( &lt;11 </a:t>
            </a:r>
            <a:r>
              <a:rPr lang="en-US" sz="2400" dirty="0" err="1"/>
              <a:t>ms</a:t>
            </a:r>
            <a:r>
              <a:rPr lang="en-US" sz="2400" dirty="0"/>
              <a:t> )</a:t>
            </a:r>
          </a:p>
          <a:p>
            <a:r>
              <a:rPr lang="en-US" sz="2400" dirty="0"/>
              <a:t>Power consumption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100" name="Picture 4" descr="Image result for obama vr">
            <a:extLst>
              <a:ext uri="{FF2B5EF4-FFF2-40B4-BE49-F238E27FC236}">
                <a16:creationId xmlns:a16="http://schemas.microsoft.com/office/drawing/2014/main" id="{44227489-CC42-4C7E-BC56-6878BF2E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408" y="3878721"/>
            <a:ext cx="2808720" cy="26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58C6-814B-4667-A087-C83FE06E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5471-19A2-42C6-917B-45B42C04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Input: encoded video file, e.g. surprise.mp4</a:t>
            </a:r>
          </a:p>
          <a:p>
            <a:r>
              <a:rPr lang="en-US" sz="2400" dirty="0"/>
              <a:t>Output: render the video in 360° to Oculus Rift</a:t>
            </a:r>
          </a:p>
          <a:p>
            <a:r>
              <a:rPr lang="en-US" sz="2400" dirty="0"/>
              <a:t>Method: Deploy a sphere and project frames onto it, use low level API to achieve performance</a:t>
            </a:r>
          </a:p>
          <a:p>
            <a:r>
              <a:rPr lang="en-US" sz="2400" dirty="0"/>
              <a:t>Immersive experience</a:t>
            </a:r>
          </a:p>
          <a:p>
            <a:r>
              <a:rPr lang="en-US" sz="2400" dirty="0"/>
              <a:t>Optional: add UI features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8F1FEC-6FBE-4640-A505-AEF390C7D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465743"/>
              </p:ext>
            </p:extLst>
          </p:nvPr>
        </p:nvGraphicFramePr>
        <p:xfrm>
          <a:off x="7101840" y="3427710"/>
          <a:ext cx="3852672" cy="3064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06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50AC-8EE5-47A4-B8E8-DB406AEE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DirectX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F417-869C-4085-ADB3-E64985D79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171432" cy="4351337"/>
          </a:xfrm>
        </p:spPr>
        <p:txBody>
          <a:bodyPr>
            <a:normAutofit/>
          </a:bodyPr>
          <a:lstStyle/>
          <a:p>
            <a:r>
              <a:rPr lang="en-US" sz="2400" dirty="0"/>
              <a:t>Microsoft’s graphics API</a:t>
            </a:r>
          </a:p>
          <a:p>
            <a:r>
              <a:rPr lang="en-US" sz="2400" dirty="0"/>
              <a:t>Low level access to hardware for multimedia purposes</a:t>
            </a:r>
          </a:p>
          <a:p>
            <a:r>
              <a:rPr lang="en-US" sz="2400" dirty="0"/>
              <a:t>Device, context, swap chain, texture, etc.</a:t>
            </a:r>
          </a:p>
          <a:p>
            <a:r>
              <a:rPr lang="en-US" sz="2400" dirty="0" err="1"/>
              <a:t>DirectXTK</a:t>
            </a:r>
            <a:r>
              <a:rPr lang="en-US" sz="2400" dirty="0"/>
              <a:t> – DirectX Toolkit. Used for rendering the sphere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400" dirty="0"/>
          </a:p>
        </p:txBody>
      </p:sp>
      <p:pic>
        <p:nvPicPr>
          <p:cNvPr id="2050" name="Picture 2" descr="Image result for DirectX 11">
            <a:extLst>
              <a:ext uri="{FF2B5EF4-FFF2-40B4-BE49-F238E27FC236}">
                <a16:creationId xmlns:a16="http://schemas.microsoft.com/office/drawing/2014/main" id="{FC793922-87DE-47D5-B967-3EA838ED0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262" y="411099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2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C7FF-EAAC-48BC-AB3F-33D899E0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</a:t>
            </a:r>
            <a:r>
              <a:rPr lang="en-US" dirty="0" err="1"/>
              <a:t>FFmpeg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D2269-344F-4078-9691-829AE5F5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Cross platform, Open source, GPL project</a:t>
            </a:r>
          </a:p>
          <a:p>
            <a:r>
              <a:rPr lang="en-US" sz="2400" dirty="0"/>
              <a:t>Used for </a:t>
            </a:r>
            <a:r>
              <a:rPr lang="en-US" sz="2400" dirty="0" err="1"/>
              <a:t>demuxing</a:t>
            </a:r>
            <a:r>
              <a:rPr lang="en-US" sz="2400" dirty="0"/>
              <a:t> (</a:t>
            </a:r>
            <a:r>
              <a:rPr lang="he-IL" sz="2400" dirty="0"/>
              <a:t>שליפה</a:t>
            </a:r>
            <a:r>
              <a:rPr lang="en-US" sz="2400" dirty="0"/>
              <a:t>) the video elementary stream from standard containers</a:t>
            </a:r>
          </a:p>
        </p:txBody>
      </p:sp>
      <p:pic>
        <p:nvPicPr>
          <p:cNvPr id="4" name="Picture 3" descr="Containers and file formats graphic">
            <a:extLst>
              <a:ext uri="{FF2B5EF4-FFF2-40B4-BE49-F238E27FC236}">
                <a16:creationId xmlns:a16="http://schemas.microsoft.com/office/drawing/2014/main" id="{2F41765D-E351-46C7-8432-637F65F394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1" y="3359475"/>
            <a:ext cx="6116724" cy="313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Image result for ffmpeg">
            <a:extLst>
              <a:ext uri="{FF2B5EF4-FFF2-40B4-BE49-F238E27FC236}">
                <a16:creationId xmlns:a16="http://schemas.microsoft.com/office/drawing/2014/main" id="{6AE55FA7-897B-41C4-970B-3745A82BE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85"/>
          <a:stretch/>
        </p:blipFill>
        <p:spPr bwMode="auto">
          <a:xfrm>
            <a:off x="9216781" y="4784436"/>
            <a:ext cx="1713348" cy="17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CAE6-041A-4275-BF7F-AF8DF8DA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Intel Media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704E6-92AA-4E73-8FFB-101CF5AA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 sz="2400" dirty="0"/>
              <a:t>Provides API for performing hardware accelerated video decoding on gen. 6+ Intel processors</a:t>
            </a:r>
          </a:p>
          <a:p>
            <a:r>
              <a:rPr lang="en-US" sz="2400" dirty="0"/>
              <a:t>Faster than software decoding</a:t>
            </a:r>
          </a:p>
          <a:p>
            <a:r>
              <a:rPr lang="en-US" sz="2400" dirty="0"/>
              <a:t>Energy efficiency</a:t>
            </a:r>
          </a:p>
          <a:p>
            <a:r>
              <a:rPr lang="en-US" sz="2400" dirty="0"/>
              <a:t>Contains samples and tutorials</a:t>
            </a:r>
          </a:p>
          <a:p>
            <a:r>
              <a:rPr lang="en-US" sz="2400" dirty="0"/>
              <a:t>The player is built on top of the decoding sample</a:t>
            </a:r>
          </a:p>
        </p:txBody>
      </p:sp>
      <p:pic>
        <p:nvPicPr>
          <p:cNvPr id="1028" name="Picture 4" descr="Image result for intel">
            <a:extLst>
              <a:ext uri="{FF2B5EF4-FFF2-40B4-BE49-F238E27FC236}">
                <a16:creationId xmlns:a16="http://schemas.microsoft.com/office/drawing/2014/main" id="{10ADE7ED-6B40-4D27-A71A-20CD21FD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18" y="4591050"/>
            <a:ext cx="2866309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B051-E5DC-47BE-9C13-9FE23044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SDKs – Oculus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D4C9-1C4F-4292-BFB2-D7F662D9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4431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Provides the means for communicating with Oculus Rift</a:t>
            </a:r>
          </a:p>
          <a:p>
            <a:r>
              <a:rPr lang="en-US" sz="2400" dirty="0"/>
              <a:t>The Runtime connects between the application and the driver, and provides </a:t>
            </a:r>
            <a:r>
              <a:rPr lang="en-US" sz="2400" dirty="0" smtClean="0"/>
              <a:t>the </a:t>
            </a:r>
            <a:r>
              <a:rPr lang="en-US" sz="2400" dirty="0"/>
              <a:t>following services:</a:t>
            </a:r>
          </a:p>
          <a:p>
            <a:pPr lvl="1"/>
            <a:r>
              <a:rPr lang="en-US" sz="2200" dirty="0"/>
              <a:t>Lens distortion</a:t>
            </a:r>
          </a:p>
          <a:p>
            <a:pPr lvl="1"/>
            <a:r>
              <a:rPr lang="en-US" sz="2200" dirty="0"/>
              <a:t>Time Warp</a:t>
            </a:r>
          </a:p>
        </p:txBody>
      </p:sp>
    </p:spTree>
    <p:extLst>
      <p:ext uri="{BB962C8B-B14F-4D97-AF65-F5344CB8AC3E}">
        <p14:creationId xmlns:p14="http://schemas.microsoft.com/office/powerpoint/2010/main" val="279135899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2467</TotalTime>
  <Words>1082</Words>
  <Application>Microsoft Office PowerPoint</Application>
  <PresentationFormat>Widescreen</PresentationFormat>
  <Paragraphs>299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Schoolbook</vt:lpstr>
      <vt:lpstr>Gisha</vt:lpstr>
      <vt:lpstr>Wingdings 2</vt:lpstr>
      <vt:lpstr>View</vt:lpstr>
      <vt:lpstr>VR 360° Player</vt:lpstr>
      <vt:lpstr>Agenda</vt:lpstr>
      <vt:lpstr>Motivation</vt:lpstr>
      <vt:lpstr>VR Challenges</vt:lpstr>
      <vt:lpstr>Player concept</vt:lpstr>
      <vt:lpstr>SDKs – DirectX 11</vt:lpstr>
      <vt:lpstr>SDKs – FFmpeg</vt:lpstr>
      <vt:lpstr>SDKs – Intel Media SDK</vt:lpstr>
      <vt:lpstr>SDKs – Oculus + Runtime</vt:lpstr>
      <vt:lpstr>SDKs – Oculus + Runtime</vt:lpstr>
      <vt:lpstr>SDKs – Oculus + Runtime</vt:lpstr>
      <vt:lpstr>SDKs – Oculus + Runtime</vt:lpstr>
      <vt:lpstr>SDKs – Oculus + Runtime</vt:lpstr>
      <vt:lpstr>SDKs – Oculus + Runtime</vt:lpstr>
      <vt:lpstr>Architecture – Overview</vt:lpstr>
      <vt:lpstr>Architecture – Initialization</vt:lpstr>
      <vt:lpstr>Architecture – Run</vt:lpstr>
      <vt:lpstr>Architecture – Sphere</vt:lpstr>
      <vt:lpstr>Architecture – Sphere</vt:lpstr>
      <vt:lpstr>Architecture – Sphere</vt:lpstr>
      <vt:lpstr>Architecture – Sphere</vt:lpstr>
      <vt:lpstr>Architecture – Class Diagram</vt:lpstr>
      <vt:lpstr>Frame rate conversion</vt:lpstr>
      <vt:lpstr>Frame rate conversion</vt:lpstr>
      <vt:lpstr>Frame rate conversion</vt:lpstr>
      <vt:lpstr>Frame rate conversion</vt:lpstr>
      <vt:lpstr>Frame rate conversion</vt:lpstr>
      <vt:lpstr>Frame rate conversion</vt:lpstr>
      <vt:lpstr>Profiling</vt:lpstr>
      <vt:lpstr>Profiling</vt:lpstr>
      <vt:lpstr>Profiling – Render Loop (deliver th.)</vt:lpstr>
      <vt:lpstr>Profiling</vt:lpstr>
      <vt:lpstr>Profiling</vt:lpstr>
      <vt:lpstr>Demonstration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360° Player</dc:title>
  <dc:creator>Hezi Banda</dc:creator>
  <cp:lastModifiedBy>Mano R</cp:lastModifiedBy>
  <cp:revision>115</cp:revision>
  <dcterms:created xsi:type="dcterms:W3CDTF">2018-03-20T17:22:07Z</dcterms:created>
  <dcterms:modified xsi:type="dcterms:W3CDTF">2018-08-08T14:02:54Z</dcterms:modified>
</cp:coreProperties>
</file>